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5"/>
  </p:notesMasterIdLst>
  <p:handoutMasterIdLst>
    <p:handoutMasterId r:id="rId16"/>
  </p:handoutMasterIdLst>
  <p:sldIdLst>
    <p:sldId id="258" r:id="rId2"/>
    <p:sldId id="312" r:id="rId3"/>
    <p:sldId id="321" r:id="rId4"/>
    <p:sldId id="316" r:id="rId5"/>
    <p:sldId id="317" r:id="rId6"/>
    <p:sldId id="315" r:id="rId7"/>
    <p:sldId id="324" r:id="rId8"/>
    <p:sldId id="322" r:id="rId9"/>
    <p:sldId id="319" r:id="rId10"/>
    <p:sldId id="323" r:id="rId11"/>
    <p:sldId id="318" r:id="rId12"/>
    <p:sldId id="268" r:id="rId13"/>
    <p:sldId id="311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7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295" autoAdjust="0"/>
  </p:normalViewPr>
  <p:slideViewPr>
    <p:cSldViewPr>
      <p:cViewPr>
        <p:scale>
          <a:sx n="60" d="100"/>
          <a:sy n="60" d="100"/>
        </p:scale>
        <p:origin x="-2988" y="-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FAD898-3C96-49B7-8F40-7FF230DE6E94}" type="datetimeFigureOut">
              <a:rPr lang="en-GB" smtClean="0"/>
              <a:t>09/11/2016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726194-800B-407C-A758-E9CD3A037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03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833A0-C96D-4AD7-8C12-B8890716FF51}" type="datetimeFigureOut">
              <a:rPr lang="en-GB" smtClean="0"/>
              <a:t>09/11/2016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C1BA0-3E45-4A2E-B1F3-1543C0F40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48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 work is performed in the framework of the MIRACLES project which is supported by the European Commission through the 7th Framework Program under Grant Agreement No. 613588.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C1BA0-3E45-4A2E-B1F3-1543C0F404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289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Just as a quick reminder</a:t>
            </a:r>
          </a:p>
          <a:p>
            <a:r>
              <a:rPr lang="en-GB" dirty="0" smtClean="0"/>
              <a:t>Firstly</a:t>
            </a:r>
            <a:r>
              <a:rPr lang="en-GB" baseline="0" dirty="0" smtClean="0"/>
              <a:t> we </a:t>
            </a:r>
            <a:r>
              <a:rPr lang="en-GB" baseline="0" dirty="0" smtClean="0"/>
              <a:t>developed </a:t>
            </a:r>
            <a:r>
              <a:rPr lang="en-GB" baseline="0" dirty="0" smtClean="0"/>
              <a:t>a novel foam reactor...a foam reactor is a flat panel but operated with l foams instead of l</a:t>
            </a:r>
            <a:r>
              <a:rPr lang="en-GB" baseline="0" dirty="0" smtClean="0"/>
              <a:t>...</a:t>
            </a:r>
          </a:p>
          <a:p>
            <a:endParaRPr lang="en-GB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accent6"/>
                </a:solidFill>
                <a:latin typeface="Verdana" pitchFamily="34" charset="0"/>
              </a:rPr>
              <a:t>(10 surfactants, 3 microalgae species)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C1BA0-3E45-4A2E-B1F3-1543C0F404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466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Just as a quick reminder</a:t>
            </a:r>
          </a:p>
          <a:p>
            <a:r>
              <a:rPr lang="en-GB" dirty="0" smtClean="0"/>
              <a:t>Firstly</a:t>
            </a:r>
            <a:r>
              <a:rPr lang="en-GB" baseline="0" dirty="0" smtClean="0"/>
              <a:t> we </a:t>
            </a:r>
            <a:r>
              <a:rPr lang="en-GB" baseline="0" dirty="0" smtClean="0"/>
              <a:t>developed </a:t>
            </a:r>
            <a:r>
              <a:rPr lang="en-GB" baseline="0" dirty="0" smtClean="0"/>
              <a:t>a novel foam reactor...a foam reactor is a flat panel but operated with l foams instead of l</a:t>
            </a:r>
            <a:r>
              <a:rPr lang="en-GB" baseline="0" dirty="0" smtClean="0"/>
              <a:t>...</a:t>
            </a:r>
          </a:p>
          <a:p>
            <a:endParaRPr lang="en-GB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solidFill>
                  <a:schemeClr val="accent6"/>
                </a:solidFill>
                <a:latin typeface="Verdana" pitchFamily="34" charset="0"/>
              </a:rPr>
              <a:t>(10 surfactants, 3 microalgae species)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C1BA0-3E45-4A2E-B1F3-1543C0F404F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466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baseline="0" dirty="0" smtClean="0"/>
          </a:p>
          <a:p>
            <a:endParaRPr lang="nl-NL" baseline="0" dirty="0" smtClean="0"/>
          </a:p>
          <a:p>
            <a:r>
              <a:rPr lang="nl-NL" baseline="0" dirty="0" smtClean="0"/>
              <a:t>Pluronic F68 –low </a:t>
            </a:r>
            <a:r>
              <a:rPr lang="nl-NL" baseline="0" dirty="0" err="1" smtClean="0"/>
              <a:t>lgae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holdup</a:t>
            </a:r>
            <a:endParaRPr lang="nl-NL" baseline="0" dirty="0" smtClean="0"/>
          </a:p>
          <a:p>
            <a:endParaRPr lang="nl-NL" baseline="0" dirty="0" smtClean="0"/>
          </a:p>
          <a:p>
            <a:r>
              <a:rPr lang="nl-NL" baseline="0" dirty="0" smtClean="0"/>
              <a:t>How </a:t>
            </a:r>
            <a:r>
              <a:rPr lang="nl-NL" baseline="0" dirty="0" err="1" smtClean="0"/>
              <a:t>can</a:t>
            </a:r>
            <a:r>
              <a:rPr lang="nl-NL" baseline="0" dirty="0" smtClean="0"/>
              <a:t> we </a:t>
            </a:r>
            <a:r>
              <a:rPr lang="nl-NL" baseline="0" dirty="0" err="1" smtClean="0"/>
              <a:t>still</a:t>
            </a:r>
            <a:r>
              <a:rPr lang="nl-NL" baseline="0" dirty="0" smtClean="0"/>
              <a:t> </a:t>
            </a:r>
            <a:r>
              <a:rPr lang="nl-NL" baseline="0" dirty="0" err="1" smtClean="0"/>
              <a:t>ensure</a:t>
            </a:r>
            <a:r>
              <a:rPr lang="nl-NL" baseline="0" dirty="0" smtClean="0"/>
              <a:t> a </a:t>
            </a:r>
            <a:r>
              <a:rPr lang="nl-NL" baseline="0" dirty="0" err="1" smtClean="0"/>
              <a:t>good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growth</a:t>
            </a:r>
            <a:r>
              <a:rPr lang="nl-NL" baseline="0" dirty="0" smtClean="0"/>
              <a:t>? </a:t>
            </a:r>
          </a:p>
          <a:p>
            <a:r>
              <a:rPr lang="nl-NL" baseline="0" dirty="0" err="1" smtClean="0"/>
              <a:t>Not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only</a:t>
            </a:r>
            <a:r>
              <a:rPr lang="nl-NL" baseline="0" dirty="0" smtClean="0"/>
              <a:t> </a:t>
            </a:r>
            <a:r>
              <a:rPr lang="nl-NL" baseline="0" dirty="0" err="1" smtClean="0"/>
              <a:t>by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selecting</a:t>
            </a:r>
            <a:r>
              <a:rPr lang="nl-NL" baseline="0" dirty="0" smtClean="0"/>
              <a:t> different </a:t>
            </a:r>
            <a:r>
              <a:rPr lang="nl-NL" baseline="0" dirty="0" err="1" smtClean="0"/>
              <a:t>surfactant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better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modifying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reactor design1</a:t>
            </a:r>
          </a:p>
          <a:p>
            <a:endParaRPr lang="nl-NL" baseline="0" dirty="0" smtClean="0"/>
          </a:p>
          <a:p>
            <a:r>
              <a:rPr lang="nl-NL" baseline="0" dirty="0" smtClean="0"/>
              <a:t>As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model shows </a:t>
            </a:r>
            <a:r>
              <a:rPr lang="nl-NL" baseline="0" dirty="0" err="1" smtClean="0"/>
              <a:t>us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if</a:t>
            </a:r>
            <a:r>
              <a:rPr lang="nl-NL" baseline="0" dirty="0" smtClean="0"/>
              <a:t> we </a:t>
            </a:r>
            <a:r>
              <a:rPr lang="nl-NL" baseline="0" dirty="0" err="1" smtClean="0"/>
              <a:t>supply</a:t>
            </a:r>
            <a:r>
              <a:rPr lang="nl-NL" baseline="0" dirty="0" smtClean="0"/>
              <a:t> liquid on </a:t>
            </a:r>
            <a:r>
              <a:rPr lang="nl-NL" baseline="0" dirty="0" err="1" smtClean="0"/>
              <a:t>our</a:t>
            </a:r>
            <a:r>
              <a:rPr lang="nl-NL" baseline="0" dirty="0" smtClean="0"/>
              <a:t> cultures, </a:t>
            </a:r>
            <a:r>
              <a:rPr lang="nl-NL" baseline="0" dirty="0" err="1" smtClean="0"/>
              <a:t>our</a:t>
            </a:r>
            <a:r>
              <a:rPr lang="nl-NL" baseline="0" dirty="0" smtClean="0"/>
              <a:t> liquid </a:t>
            </a:r>
            <a:r>
              <a:rPr lang="nl-NL" baseline="0" dirty="0" err="1" smtClean="0"/>
              <a:t>fraction</a:t>
            </a:r>
            <a:r>
              <a:rPr lang="nl-NL" baseline="0" dirty="0" smtClean="0"/>
              <a:t>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increases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exposing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mmore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mocroalgae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cells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phase</a:t>
            </a:r>
            <a:r>
              <a:rPr lang="nl-NL" baseline="0" dirty="0" smtClean="0"/>
              <a:t>!</a:t>
            </a:r>
          </a:p>
          <a:p>
            <a:r>
              <a:rPr lang="nl-NL" baseline="0" dirty="0" smtClean="0"/>
              <a:t>Second advantage of </a:t>
            </a:r>
            <a:r>
              <a:rPr lang="nl-NL" baseline="0" dirty="0" err="1" smtClean="0"/>
              <a:t>this</a:t>
            </a:r>
            <a:r>
              <a:rPr lang="nl-NL" baseline="0" dirty="0" smtClean="0"/>
              <a:t> system is </a:t>
            </a:r>
            <a:r>
              <a:rPr lang="nl-NL" baseline="0" dirty="0" err="1" smtClean="0"/>
              <a:t>that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if</a:t>
            </a:r>
            <a:r>
              <a:rPr lang="nl-NL" baseline="0" dirty="0" smtClean="0"/>
              <a:t> we </a:t>
            </a:r>
            <a:r>
              <a:rPr lang="nl-NL" baseline="0" dirty="0" err="1" smtClean="0"/>
              <a:t>recirculate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liquid </a:t>
            </a:r>
            <a:r>
              <a:rPr lang="nl-NL" baseline="0" dirty="0" err="1" smtClean="0"/>
              <a:t>unde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- </a:t>
            </a:r>
            <a:r>
              <a:rPr lang="nl-NL" baseline="0" dirty="0" err="1" smtClean="0"/>
              <a:t>cotainign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increased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algae</a:t>
            </a:r>
            <a:r>
              <a:rPr lang="nl-NL" baseline="0" dirty="0" smtClean="0"/>
              <a:t> content </a:t>
            </a:r>
            <a:r>
              <a:rPr lang="nl-NL" baseline="0" dirty="0" err="1" smtClean="0"/>
              <a:t>than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foam,t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han</a:t>
            </a:r>
            <a:r>
              <a:rPr lang="nl-NL" baseline="0" dirty="0" smtClean="0"/>
              <a:t> we </a:t>
            </a:r>
            <a:r>
              <a:rPr lang="nl-NL" baseline="0" dirty="0" err="1" smtClean="0"/>
              <a:t>ensure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equal</a:t>
            </a:r>
            <a:r>
              <a:rPr lang="nl-NL" baseline="0" dirty="0" smtClean="0"/>
              <a:t> liquid </a:t>
            </a:r>
            <a:r>
              <a:rPr lang="nl-NL" baseline="0" dirty="0" err="1" smtClean="0"/>
              <a:t>distribution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between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liquid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phase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elimination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drawback of Pf68 </a:t>
            </a:r>
            <a:r>
              <a:rPr lang="nl-NL" baseline="0" dirty="0" err="1" smtClean="0"/>
              <a:t>with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reduced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algae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holdup</a:t>
            </a:r>
            <a:r>
              <a:rPr lang="nl-NL" baseline="0" dirty="0" smtClean="0"/>
              <a:t> int he </a:t>
            </a:r>
            <a:r>
              <a:rPr lang="nl-NL" baseline="0" dirty="0" err="1" smtClean="0"/>
              <a:t>foams</a:t>
            </a:r>
            <a:r>
              <a:rPr lang="nl-NL" baseline="0" dirty="0" smtClean="0"/>
              <a:t>.</a:t>
            </a:r>
          </a:p>
          <a:p>
            <a:endParaRPr lang="nl-NL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66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en-GB" sz="1200" dirty="0" smtClean="0"/>
              <a:t>Pluronic F68 is a suitable foaming agent in the foam-bed reactor. It allows foaming for long time periods (&gt;1week).</a:t>
            </a:r>
          </a:p>
          <a:p>
            <a:pPr marL="342900" indent="-34290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en-GB" sz="1200" dirty="0" smtClean="0"/>
              <a:t>Continuous foaming with this surfactant is not possible due to self destabilisation of the foam in time. The foam has to be completely collapsed and re-foamed again from time to time.</a:t>
            </a:r>
          </a:p>
          <a:p>
            <a:pPr marL="342900" indent="-34290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en-GB" sz="1200" dirty="0" smtClean="0"/>
              <a:t>Algal growth in Pluronic F68 foams is possible, however, the growth rates are low. This is due to the dry foams formed and the low microalgae holdup in the foam.</a:t>
            </a:r>
          </a:p>
          <a:p>
            <a:pPr marL="342900" indent="-34290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en-GB" sz="1200" dirty="0" smtClean="0"/>
              <a:t>To grow microalgae in Pluronic F68 foams, a new reactor design is needed to ensure that a big fraction of the microalgae culture is in the foam. This can be reached by continuously wetting the foam from the top.</a:t>
            </a:r>
          </a:p>
          <a:p>
            <a:pPr marL="0" indent="0">
              <a:lnSpc>
                <a:spcPct val="100000"/>
              </a:lnSpc>
              <a:buNone/>
            </a:pPr>
            <a:endParaRPr lang="nl-NL" sz="1200" dirty="0" smtClean="0"/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31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latin typeface="Verdana" pitchFamily="34" charset="0"/>
              </a:rPr>
              <a:t>0.0016 m/s gas flow rate (500 mL/min)</a:t>
            </a:r>
          </a:p>
          <a:p>
            <a:r>
              <a:rPr lang="en-GB" baseline="0" dirty="0" smtClean="0">
                <a:latin typeface="Verdana" pitchFamily="34" charset="0"/>
              </a:rPr>
              <a:t> </a:t>
            </a:r>
            <a:r>
              <a:rPr lang="nl-NL" baseline="0" dirty="0" smtClean="0">
                <a:latin typeface="+mn-lt"/>
              </a:rPr>
              <a:t>0.4 mm </a:t>
            </a:r>
            <a:r>
              <a:rPr lang="nl-NL" baseline="0" dirty="0" err="1" smtClean="0">
                <a:latin typeface="+mn-lt"/>
              </a:rPr>
              <a:t>bubble</a:t>
            </a:r>
            <a:r>
              <a:rPr lang="nl-NL" baseline="0" dirty="0" smtClean="0">
                <a:latin typeface="+mn-lt"/>
              </a:rPr>
              <a:t> radius</a:t>
            </a:r>
            <a:endParaRPr lang="nl-NL" dirty="0">
              <a:latin typeface="Verdan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latin typeface="Verdana" pitchFamily="34" charset="0"/>
              </a:rPr>
              <a:t>0.0016 m/s gas flow rate (500 mL/min)</a:t>
            </a:r>
          </a:p>
          <a:p>
            <a:r>
              <a:rPr lang="en-GB" baseline="0" dirty="0" smtClean="0">
                <a:latin typeface="Verdana" pitchFamily="34" charset="0"/>
              </a:rPr>
              <a:t> </a:t>
            </a:r>
            <a:r>
              <a:rPr lang="nl-NL" baseline="0" dirty="0" smtClean="0">
                <a:latin typeface="+mn-lt"/>
              </a:rPr>
              <a:t>0.4 mm </a:t>
            </a:r>
            <a:r>
              <a:rPr lang="nl-NL" baseline="0" dirty="0" err="1" smtClean="0">
                <a:latin typeface="+mn-lt"/>
              </a:rPr>
              <a:t>bubble</a:t>
            </a:r>
            <a:r>
              <a:rPr lang="nl-NL" baseline="0" dirty="0" smtClean="0">
                <a:latin typeface="+mn-lt"/>
              </a:rPr>
              <a:t> radius</a:t>
            </a:r>
            <a:endParaRPr lang="nl-NL" dirty="0">
              <a:latin typeface="Verdan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Kla</a:t>
            </a:r>
            <a:r>
              <a:rPr lang="nl-NL" dirty="0" smtClean="0"/>
              <a:t> is </a:t>
            </a:r>
            <a:r>
              <a:rPr lang="nl-NL" dirty="0" err="1" smtClean="0"/>
              <a:t>the</a:t>
            </a:r>
            <a:r>
              <a:rPr lang="nl-NL" dirty="0" smtClean="0"/>
              <a:t> most important</a:t>
            </a:r>
            <a:r>
              <a:rPr lang="nl-NL" baseline="0" dirty="0" smtClean="0"/>
              <a:t> parameter </a:t>
            </a:r>
            <a:r>
              <a:rPr lang="nl-NL" baseline="0" dirty="0" err="1" smtClean="0"/>
              <a:t>describing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mass</a:t>
            </a:r>
            <a:r>
              <a:rPr lang="nl-NL" baseline="0" dirty="0" smtClean="0"/>
              <a:t> transfer in liquid </a:t>
            </a:r>
            <a:r>
              <a:rPr lang="nl-NL" baseline="0" dirty="0" err="1" smtClean="0"/>
              <a:t>foams</a:t>
            </a:r>
            <a:r>
              <a:rPr lang="nl-NL" baseline="0" dirty="0" smtClean="0"/>
              <a:t>. The </a:t>
            </a:r>
            <a:r>
              <a:rPr lang="nl-NL" baseline="0" dirty="0" err="1" smtClean="0"/>
              <a:t>rate</a:t>
            </a:r>
            <a:r>
              <a:rPr lang="nl-NL" baseline="0" dirty="0" smtClean="0"/>
              <a:t> of Co2 transfer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be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calculated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with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following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formula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including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concentration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difference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volume of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bed. </a:t>
            </a:r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According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our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own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measurements</a:t>
            </a:r>
            <a:r>
              <a:rPr lang="nl-NL" baseline="0" dirty="0" smtClean="0"/>
              <a:t>, we </a:t>
            </a:r>
            <a:r>
              <a:rPr lang="nl-NL" baseline="0" dirty="0" err="1" smtClean="0"/>
              <a:t>achieved</a:t>
            </a:r>
            <a:r>
              <a:rPr lang="nl-NL" baseline="0" dirty="0" smtClean="0"/>
              <a:t> a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 of ... Int he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a ...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same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operated</a:t>
            </a:r>
            <a:r>
              <a:rPr lang="nl-NL" baseline="0" dirty="0" smtClean="0"/>
              <a:t> as flat panel </a:t>
            </a:r>
            <a:r>
              <a:rPr lang="nl-NL" baseline="0" dirty="0" err="1" smtClean="0"/>
              <a:t>bubble</a:t>
            </a:r>
            <a:r>
              <a:rPr lang="nl-NL" baseline="0" dirty="0" smtClean="0"/>
              <a:t> column.</a:t>
            </a:r>
          </a:p>
          <a:p>
            <a:r>
              <a:rPr lang="nl-NL" baseline="0" dirty="0" smtClean="0"/>
              <a:t>These </a:t>
            </a:r>
            <a:r>
              <a:rPr lang="nl-NL" baseline="0" dirty="0" err="1" smtClean="0"/>
              <a:t>results</a:t>
            </a:r>
            <a:r>
              <a:rPr lang="nl-NL" baseline="0" dirty="0" smtClean="0"/>
              <a:t> show </a:t>
            </a:r>
            <a:r>
              <a:rPr lang="nl-NL" baseline="0" dirty="0" err="1" smtClean="0"/>
              <a:t>that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this</a:t>
            </a:r>
            <a:r>
              <a:rPr lang="nl-NL" baseline="0" dirty="0" smtClean="0"/>
              <a:t> reactor is indeed more </a:t>
            </a:r>
            <a:r>
              <a:rPr lang="nl-NL" baseline="0" dirty="0" err="1" smtClean="0"/>
              <a:t>efficient</a:t>
            </a:r>
            <a:r>
              <a:rPr lang="nl-NL" baseline="0" dirty="0" smtClean="0"/>
              <a:t> in gas transfer </a:t>
            </a:r>
            <a:r>
              <a:rPr lang="nl-NL" baseline="0" dirty="0" err="1" smtClean="0"/>
              <a:t>compared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other</a:t>
            </a:r>
            <a:r>
              <a:rPr lang="nl-NL" baseline="0" dirty="0" smtClean="0"/>
              <a:t> photobioreactors, </a:t>
            </a:r>
            <a:r>
              <a:rPr lang="nl-NL" baseline="0" dirty="0" err="1" smtClean="0"/>
              <a:t>thereby</a:t>
            </a:r>
            <a:r>
              <a:rPr lang="nl-NL" baseline="0" dirty="0" smtClean="0"/>
              <a:t> have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potential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reduce</a:t>
            </a:r>
            <a:r>
              <a:rPr lang="nl-NL" baseline="0" dirty="0" smtClean="0"/>
              <a:t> operating </a:t>
            </a:r>
            <a:r>
              <a:rPr lang="nl-NL" baseline="0" dirty="0" err="1" smtClean="0"/>
              <a:t>costs</a:t>
            </a:r>
            <a:r>
              <a:rPr lang="nl-NL" baseline="0" dirty="0" smtClean="0"/>
              <a:t> at </a:t>
            </a:r>
            <a:r>
              <a:rPr lang="nl-NL" baseline="0" dirty="0" err="1" smtClean="0"/>
              <a:t>lrge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scale</a:t>
            </a:r>
            <a:r>
              <a:rPr lang="nl-NL" baseline="0" dirty="0" smtClean="0"/>
              <a:t>.</a:t>
            </a:r>
          </a:p>
          <a:p>
            <a:endParaRPr lang="nl-NL" baseline="0" dirty="0" smtClean="0"/>
          </a:p>
          <a:p>
            <a:endParaRPr lang="nl-NL" baseline="0" dirty="0" smtClean="0"/>
          </a:p>
          <a:p>
            <a:endParaRPr lang="nl-NL" baseline="0" dirty="0" smtClean="0"/>
          </a:p>
          <a:p>
            <a:r>
              <a:rPr lang="en-GB" dirty="0"/>
              <a:t>0.18 s-1 </a:t>
            </a:r>
          </a:p>
          <a:p>
            <a:r>
              <a:rPr lang="en-GB" dirty="0"/>
              <a:t>Perry, D.C. and P. Stevenson, </a:t>
            </a:r>
            <a:r>
              <a:rPr lang="en-GB" i="1" dirty="0"/>
              <a:t>Gas absorption and reaction in a wet pneumatic foam. </a:t>
            </a:r>
            <a:r>
              <a:rPr lang="en-GB" dirty="0"/>
              <a:t>Chemical Engineering Science, 2015. </a:t>
            </a:r>
            <a:r>
              <a:rPr lang="en-GB" b="1" dirty="0"/>
              <a:t>126</a:t>
            </a:r>
            <a:r>
              <a:rPr lang="en-GB" dirty="0"/>
              <a:t>: p. 177-185. </a:t>
            </a:r>
          </a:p>
          <a:p>
            <a:endParaRPr lang="en-GB" dirty="0">
              <a:latin typeface="Verdana" pitchFamily="34" charset="0"/>
            </a:endParaRPr>
          </a:p>
          <a:p>
            <a:pPr algn="just"/>
            <a:r>
              <a:rPr lang="en-GB" dirty="0">
                <a:solidFill>
                  <a:schemeClr val="accent5"/>
                </a:solidFill>
              </a:rPr>
              <a:t>Other bubble columns 0.0064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-0.0178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</a:t>
            </a:r>
          </a:p>
          <a:p>
            <a:pPr algn="just"/>
            <a:r>
              <a:rPr lang="en-GB" dirty="0" err="1"/>
              <a:t>Poughon</a:t>
            </a:r>
            <a:r>
              <a:rPr lang="en-GB" dirty="0"/>
              <a:t>, L., et al., </a:t>
            </a:r>
            <a:r>
              <a:rPr lang="en-GB" i="1" dirty="0"/>
              <a:t>k(L)a determination: comparative study for a gas mass balance method. </a:t>
            </a:r>
            <a:r>
              <a:rPr lang="en-GB" dirty="0"/>
              <a:t>Bioprocess and Biosystems Engineering, 2003. </a:t>
            </a:r>
            <a:r>
              <a:rPr lang="en-GB" b="1" dirty="0"/>
              <a:t>25</a:t>
            </a:r>
            <a:r>
              <a:rPr lang="en-GB" dirty="0"/>
              <a:t>(6): p. 341-348. </a:t>
            </a:r>
            <a:endParaRPr lang="en-GB" dirty="0">
              <a:latin typeface="Verdana" pitchFamily="34" charset="0"/>
            </a:endParaRPr>
          </a:p>
          <a:p>
            <a:endParaRPr lang="nl-NL" dirty="0">
              <a:latin typeface="Verdana" pitchFamily="34" charset="0"/>
            </a:endParaRP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Kla</a:t>
            </a:r>
            <a:r>
              <a:rPr lang="nl-NL" dirty="0" smtClean="0"/>
              <a:t> is </a:t>
            </a:r>
            <a:r>
              <a:rPr lang="nl-NL" dirty="0" err="1" smtClean="0"/>
              <a:t>the</a:t>
            </a:r>
            <a:r>
              <a:rPr lang="nl-NL" dirty="0" smtClean="0"/>
              <a:t> most important</a:t>
            </a:r>
            <a:r>
              <a:rPr lang="nl-NL" baseline="0" dirty="0" smtClean="0"/>
              <a:t> parameter </a:t>
            </a:r>
            <a:r>
              <a:rPr lang="nl-NL" baseline="0" dirty="0" err="1" smtClean="0"/>
              <a:t>describing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mass</a:t>
            </a:r>
            <a:r>
              <a:rPr lang="nl-NL" baseline="0" dirty="0" smtClean="0"/>
              <a:t> transfer in liquid </a:t>
            </a:r>
            <a:r>
              <a:rPr lang="nl-NL" baseline="0" dirty="0" err="1" smtClean="0"/>
              <a:t>foams</a:t>
            </a:r>
            <a:r>
              <a:rPr lang="nl-NL" baseline="0" dirty="0" smtClean="0"/>
              <a:t>. The </a:t>
            </a:r>
            <a:r>
              <a:rPr lang="nl-NL" baseline="0" dirty="0" err="1" smtClean="0"/>
              <a:t>rate</a:t>
            </a:r>
            <a:r>
              <a:rPr lang="nl-NL" baseline="0" dirty="0" smtClean="0"/>
              <a:t> of Co2 transfer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be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calculated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with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following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formula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including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concentration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difference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volume of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bed. </a:t>
            </a:r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According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our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own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measurements</a:t>
            </a:r>
            <a:r>
              <a:rPr lang="nl-NL" baseline="0" dirty="0" smtClean="0"/>
              <a:t>, we </a:t>
            </a:r>
            <a:r>
              <a:rPr lang="nl-NL" baseline="0" dirty="0" err="1" smtClean="0"/>
              <a:t>achieved</a:t>
            </a:r>
            <a:r>
              <a:rPr lang="nl-NL" baseline="0" dirty="0" smtClean="0"/>
              <a:t> a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 of ... Int he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a ...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same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operated</a:t>
            </a:r>
            <a:r>
              <a:rPr lang="nl-NL" baseline="0" dirty="0" smtClean="0"/>
              <a:t> as flat panel </a:t>
            </a:r>
            <a:r>
              <a:rPr lang="nl-NL" baseline="0" dirty="0" err="1" smtClean="0"/>
              <a:t>bubble</a:t>
            </a:r>
            <a:r>
              <a:rPr lang="nl-NL" baseline="0" dirty="0" smtClean="0"/>
              <a:t> column.</a:t>
            </a:r>
          </a:p>
          <a:p>
            <a:r>
              <a:rPr lang="nl-NL" baseline="0" dirty="0" smtClean="0"/>
              <a:t>These </a:t>
            </a:r>
            <a:r>
              <a:rPr lang="nl-NL" baseline="0" dirty="0" err="1" smtClean="0"/>
              <a:t>results</a:t>
            </a:r>
            <a:r>
              <a:rPr lang="nl-NL" baseline="0" dirty="0" smtClean="0"/>
              <a:t> show </a:t>
            </a:r>
            <a:r>
              <a:rPr lang="nl-NL" baseline="0" dirty="0" err="1" smtClean="0"/>
              <a:t>that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this</a:t>
            </a:r>
            <a:r>
              <a:rPr lang="nl-NL" baseline="0" dirty="0" smtClean="0"/>
              <a:t> reactor is indeed more </a:t>
            </a:r>
            <a:r>
              <a:rPr lang="nl-NL" baseline="0" dirty="0" err="1" smtClean="0"/>
              <a:t>efficient</a:t>
            </a:r>
            <a:r>
              <a:rPr lang="nl-NL" baseline="0" dirty="0" smtClean="0"/>
              <a:t> in gas transfer </a:t>
            </a:r>
            <a:r>
              <a:rPr lang="nl-NL" baseline="0" dirty="0" err="1" smtClean="0"/>
              <a:t>compared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other</a:t>
            </a:r>
            <a:r>
              <a:rPr lang="nl-NL" baseline="0" dirty="0" smtClean="0"/>
              <a:t> photobioreactors, </a:t>
            </a:r>
            <a:r>
              <a:rPr lang="nl-NL" baseline="0" dirty="0" err="1" smtClean="0"/>
              <a:t>thereby</a:t>
            </a:r>
            <a:r>
              <a:rPr lang="nl-NL" baseline="0" dirty="0" smtClean="0"/>
              <a:t> have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potential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reduce</a:t>
            </a:r>
            <a:r>
              <a:rPr lang="nl-NL" baseline="0" dirty="0" smtClean="0"/>
              <a:t> operating </a:t>
            </a:r>
            <a:r>
              <a:rPr lang="nl-NL" baseline="0" dirty="0" err="1" smtClean="0"/>
              <a:t>costs</a:t>
            </a:r>
            <a:r>
              <a:rPr lang="nl-NL" baseline="0" dirty="0" smtClean="0"/>
              <a:t> at </a:t>
            </a:r>
            <a:r>
              <a:rPr lang="nl-NL" baseline="0" dirty="0" err="1" smtClean="0"/>
              <a:t>lrge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scale</a:t>
            </a:r>
            <a:r>
              <a:rPr lang="nl-NL" baseline="0" dirty="0" smtClean="0"/>
              <a:t>.</a:t>
            </a:r>
          </a:p>
          <a:p>
            <a:endParaRPr lang="nl-NL" baseline="0" dirty="0" smtClean="0"/>
          </a:p>
          <a:p>
            <a:endParaRPr lang="nl-NL" baseline="0" dirty="0" smtClean="0"/>
          </a:p>
          <a:p>
            <a:endParaRPr lang="nl-NL" baseline="0" dirty="0" smtClean="0"/>
          </a:p>
          <a:p>
            <a:r>
              <a:rPr lang="en-GB" dirty="0"/>
              <a:t>0.18 s-1 </a:t>
            </a:r>
          </a:p>
          <a:p>
            <a:r>
              <a:rPr lang="en-GB" dirty="0"/>
              <a:t>Perry, D.C. and P. Stevenson, </a:t>
            </a:r>
            <a:r>
              <a:rPr lang="en-GB" i="1" dirty="0"/>
              <a:t>Gas absorption and reaction in a wet pneumatic foam. </a:t>
            </a:r>
            <a:r>
              <a:rPr lang="en-GB" dirty="0"/>
              <a:t>Chemical Engineering Science, 2015. </a:t>
            </a:r>
            <a:r>
              <a:rPr lang="en-GB" b="1" dirty="0"/>
              <a:t>126</a:t>
            </a:r>
            <a:r>
              <a:rPr lang="en-GB" dirty="0"/>
              <a:t>: p. 177-185. </a:t>
            </a:r>
          </a:p>
          <a:p>
            <a:endParaRPr lang="en-GB" dirty="0">
              <a:latin typeface="Verdana" pitchFamily="34" charset="0"/>
            </a:endParaRPr>
          </a:p>
          <a:p>
            <a:pPr algn="just"/>
            <a:r>
              <a:rPr lang="en-GB" dirty="0">
                <a:solidFill>
                  <a:schemeClr val="accent5"/>
                </a:solidFill>
              </a:rPr>
              <a:t>Other bubble columns 0.0064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-0.0178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</a:t>
            </a:r>
          </a:p>
          <a:p>
            <a:pPr algn="just"/>
            <a:r>
              <a:rPr lang="en-GB" dirty="0" err="1"/>
              <a:t>Poughon</a:t>
            </a:r>
            <a:r>
              <a:rPr lang="en-GB" dirty="0"/>
              <a:t>, L., et al., </a:t>
            </a:r>
            <a:r>
              <a:rPr lang="en-GB" i="1" dirty="0"/>
              <a:t>k(L)a determination: comparative study for a gas mass balance method. </a:t>
            </a:r>
            <a:r>
              <a:rPr lang="en-GB" dirty="0"/>
              <a:t>Bioprocess and Biosystems Engineering, 2003. </a:t>
            </a:r>
            <a:r>
              <a:rPr lang="en-GB" b="1" dirty="0"/>
              <a:t>25</a:t>
            </a:r>
            <a:r>
              <a:rPr lang="en-GB" dirty="0"/>
              <a:t>(6): p. 341-348. </a:t>
            </a:r>
            <a:endParaRPr lang="en-GB" dirty="0">
              <a:latin typeface="Verdana" pitchFamily="34" charset="0"/>
            </a:endParaRPr>
          </a:p>
          <a:p>
            <a:endParaRPr lang="nl-NL" dirty="0">
              <a:latin typeface="Verdana" pitchFamily="34" charset="0"/>
            </a:endParaRP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Kla</a:t>
            </a:r>
            <a:r>
              <a:rPr lang="nl-NL" dirty="0" smtClean="0"/>
              <a:t> is </a:t>
            </a:r>
            <a:r>
              <a:rPr lang="nl-NL" dirty="0" err="1" smtClean="0"/>
              <a:t>the</a:t>
            </a:r>
            <a:r>
              <a:rPr lang="nl-NL" dirty="0" smtClean="0"/>
              <a:t> most important</a:t>
            </a:r>
            <a:r>
              <a:rPr lang="nl-NL" baseline="0" dirty="0" smtClean="0"/>
              <a:t> parameter </a:t>
            </a:r>
            <a:r>
              <a:rPr lang="nl-NL" baseline="0" dirty="0" err="1" smtClean="0"/>
              <a:t>describing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mass</a:t>
            </a:r>
            <a:r>
              <a:rPr lang="nl-NL" baseline="0" dirty="0" smtClean="0"/>
              <a:t> transfer in liquid </a:t>
            </a:r>
            <a:r>
              <a:rPr lang="nl-NL" baseline="0" dirty="0" err="1" smtClean="0"/>
              <a:t>foams</a:t>
            </a:r>
            <a:r>
              <a:rPr lang="nl-NL" baseline="0" dirty="0" smtClean="0"/>
              <a:t>. The </a:t>
            </a:r>
            <a:r>
              <a:rPr lang="nl-NL" baseline="0" dirty="0" err="1" smtClean="0"/>
              <a:t>rate</a:t>
            </a:r>
            <a:r>
              <a:rPr lang="nl-NL" baseline="0" dirty="0" smtClean="0"/>
              <a:t> of Co2 transfer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be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calculated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with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following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formula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including</a:t>
            </a:r>
            <a:r>
              <a:rPr lang="nl-NL" baseline="0" dirty="0" smtClean="0"/>
              <a:t>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,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concentration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difference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volume of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bed. </a:t>
            </a:r>
            <a:endParaRPr lang="nl-NL" dirty="0" smtClean="0"/>
          </a:p>
          <a:p>
            <a:endParaRPr lang="nl-NL" dirty="0" smtClean="0"/>
          </a:p>
          <a:p>
            <a:r>
              <a:rPr lang="nl-NL" dirty="0" smtClean="0"/>
              <a:t>According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our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own</a:t>
            </a:r>
            <a:r>
              <a:rPr lang="nl-NL" baseline="0" dirty="0" smtClean="0"/>
              <a:t> </a:t>
            </a:r>
            <a:r>
              <a:rPr lang="nl-NL" baseline="0" dirty="0" err="1" smtClean="0"/>
              <a:t>measurements</a:t>
            </a:r>
            <a:r>
              <a:rPr lang="nl-NL" baseline="0" dirty="0" smtClean="0"/>
              <a:t>, we </a:t>
            </a:r>
            <a:r>
              <a:rPr lang="nl-NL" baseline="0" dirty="0" err="1" smtClean="0"/>
              <a:t>achieved</a:t>
            </a:r>
            <a:r>
              <a:rPr lang="nl-NL" baseline="0" dirty="0" smtClean="0"/>
              <a:t> a </a:t>
            </a:r>
            <a:r>
              <a:rPr lang="nl-NL" baseline="0" dirty="0" err="1" smtClean="0"/>
              <a:t>kla</a:t>
            </a:r>
            <a:r>
              <a:rPr lang="nl-NL" baseline="0" dirty="0" smtClean="0"/>
              <a:t> of ... Int he </a:t>
            </a:r>
            <a:r>
              <a:rPr lang="nl-NL" baseline="0" dirty="0" err="1" smtClean="0"/>
              <a:t>foam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and</a:t>
            </a:r>
            <a:r>
              <a:rPr lang="nl-NL" baseline="0" dirty="0" smtClean="0"/>
              <a:t> a ... In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same</a:t>
            </a:r>
            <a:r>
              <a:rPr lang="nl-NL" baseline="0" dirty="0" smtClean="0"/>
              <a:t> reactor </a:t>
            </a:r>
            <a:r>
              <a:rPr lang="nl-NL" baseline="0" dirty="0" err="1" smtClean="0"/>
              <a:t>operated</a:t>
            </a:r>
            <a:r>
              <a:rPr lang="nl-NL" baseline="0" dirty="0" smtClean="0"/>
              <a:t> as flat panel </a:t>
            </a:r>
            <a:r>
              <a:rPr lang="nl-NL" baseline="0" dirty="0" err="1" smtClean="0"/>
              <a:t>bubble</a:t>
            </a:r>
            <a:r>
              <a:rPr lang="nl-NL" baseline="0" dirty="0" smtClean="0"/>
              <a:t> column.</a:t>
            </a:r>
          </a:p>
          <a:p>
            <a:r>
              <a:rPr lang="nl-NL" baseline="0" dirty="0" smtClean="0"/>
              <a:t>These </a:t>
            </a:r>
            <a:r>
              <a:rPr lang="nl-NL" baseline="0" dirty="0" err="1" smtClean="0"/>
              <a:t>results</a:t>
            </a:r>
            <a:r>
              <a:rPr lang="nl-NL" baseline="0" dirty="0" smtClean="0"/>
              <a:t> show </a:t>
            </a:r>
            <a:r>
              <a:rPr lang="nl-NL" baseline="0" dirty="0" err="1" smtClean="0"/>
              <a:t>that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this</a:t>
            </a:r>
            <a:r>
              <a:rPr lang="nl-NL" baseline="0" dirty="0" smtClean="0"/>
              <a:t> reactor is indeed more </a:t>
            </a:r>
            <a:r>
              <a:rPr lang="nl-NL" baseline="0" dirty="0" err="1" smtClean="0"/>
              <a:t>efficient</a:t>
            </a:r>
            <a:r>
              <a:rPr lang="nl-NL" baseline="0" dirty="0" smtClean="0"/>
              <a:t> in gas transfer </a:t>
            </a:r>
            <a:r>
              <a:rPr lang="nl-NL" baseline="0" dirty="0" err="1" smtClean="0"/>
              <a:t>compared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other</a:t>
            </a:r>
            <a:r>
              <a:rPr lang="nl-NL" baseline="0" dirty="0" smtClean="0"/>
              <a:t> photobioreactors, </a:t>
            </a:r>
            <a:r>
              <a:rPr lang="nl-NL" baseline="0" dirty="0" err="1" smtClean="0"/>
              <a:t>thereby</a:t>
            </a:r>
            <a:r>
              <a:rPr lang="nl-NL" baseline="0" dirty="0" smtClean="0"/>
              <a:t> have </a:t>
            </a:r>
            <a:r>
              <a:rPr lang="nl-NL" baseline="0" dirty="0" err="1" smtClean="0"/>
              <a:t>the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potential</a:t>
            </a:r>
            <a:r>
              <a:rPr lang="nl-NL" baseline="0" dirty="0" smtClean="0"/>
              <a:t> </a:t>
            </a:r>
            <a:r>
              <a:rPr lang="nl-NL" baseline="0" dirty="0" err="1" smtClean="0"/>
              <a:t>to</a:t>
            </a:r>
            <a:r>
              <a:rPr lang="nl-NL" baseline="0" dirty="0" smtClean="0"/>
              <a:t> </a:t>
            </a:r>
            <a:r>
              <a:rPr lang="nl-NL" baseline="0" dirty="0" err="1" smtClean="0"/>
              <a:t>reduce</a:t>
            </a:r>
            <a:r>
              <a:rPr lang="nl-NL" baseline="0" dirty="0" smtClean="0"/>
              <a:t> operating </a:t>
            </a:r>
            <a:r>
              <a:rPr lang="nl-NL" baseline="0" dirty="0" err="1" smtClean="0"/>
              <a:t>costs</a:t>
            </a:r>
            <a:r>
              <a:rPr lang="nl-NL" baseline="0" dirty="0" smtClean="0"/>
              <a:t> at </a:t>
            </a:r>
            <a:r>
              <a:rPr lang="nl-NL" baseline="0" dirty="0" err="1" smtClean="0"/>
              <a:t>lrge</a:t>
            </a:r>
            <a:r>
              <a:rPr lang="nl-NL" baseline="0" dirty="0" smtClean="0"/>
              <a:t> </a:t>
            </a:r>
            <a:r>
              <a:rPr lang="nl-NL" baseline="0" dirty="0" err="1" smtClean="0"/>
              <a:t>scale</a:t>
            </a:r>
            <a:r>
              <a:rPr lang="nl-NL" baseline="0" dirty="0" smtClean="0"/>
              <a:t>.</a:t>
            </a:r>
          </a:p>
          <a:p>
            <a:endParaRPr lang="nl-NL" baseline="0" dirty="0" smtClean="0"/>
          </a:p>
          <a:p>
            <a:endParaRPr lang="nl-NL" baseline="0" dirty="0" smtClean="0"/>
          </a:p>
          <a:p>
            <a:endParaRPr lang="nl-NL" baseline="0" dirty="0" smtClean="0"/>
          </a:p>
          <a:p>
            <a:r>
              <a:rPr lang="en-GB" dirty="0"/>
              <a:t>0.18 s-1 </a:t>
            </a:r>
          </a:p>
          <a:p>
            <a:r>
              <a:rPr lang="en-GB" dirty="0"/>
              <a:t>Perry, D.C. and P. Stevenson, </a:t>
            </a:r>
            <a:r>
              <a:rPr lang="en-GB" i="1" dirty="0"/>
              <a:t>Gas absorption and reaction in a wet pneumatic foam. </a:t>
            </a:r>
            <a:r>
              <a:rPr lang="en-GB" dirty="0"/>
              <a:t>Chemical Engineering Science, 2015. </a:t>
            </a:r>
            <a:r>
              <a:rPr lang="en-GB" b="1" dirty="0"/>
              <a:t>126</a:t>
            </a:r>
            <a:r>
              <a:rPr lang="en-GB" dirty="0"/>
              <a:t>: p. 177-185. </a:t>
            </a:r>
          </a:p>
          <a:p>
            <a:endParaRPr lang="en-GB" dirty="0">
              <a:latin typeface="Verdana" pitchFamily="34" charset="0"/>
            </a:endParaRPr>
          </a:p>
          <a:p>
            <a:pPr algn="just"/>
            <a:r>
              <a:rPr lang="en-GB" dirty="0">
                <a:solidFill>
                  <a:schemeClr val="accent5"/>
                </a:solidFill>
              </a:rPr>
              <a:t>Other bubble columns 0.0064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-0.0178 s</a:t>
            </a:r>
            <a:r>
              <a:rPr lang="en-GB" baseline="30000" dirty="0">
                <a:solidFill>
                  <a:schemeClr val="accent5"/>
                </a:solidFill>
              </a:rPr>
              <a:t>-1</a:t>
            </a:r>
            <a:r>
              <a:rPr lang="en-GB" dirty="0">
                <a:solidFill>
                  <a:schemeClr val="accent5"/>
                </a:solidFill>
              </a:rPr>
              <a:t> </a:t>
            </a:r>
          </a:p>
          <a:p>
            <a:pPr algn="just"/>
            <a:r>
              <a:rPr lang="en-GB" dirty="0" err="1"/>
              <a:t>Poughon</a:t>
            </a:r>
            <a:r>
              <a:rPr lang="en-GB" dirty="0"/>
              <a:t>, L., et al., </a:t>
            </a:r>
            <a:r>
              <a:rPr lang="en-GB" i="1" dirty="0"/>
              <a:t>k(L)a determination: comparative study for a gas mass balance method. </a:t>
            </a:r>
            <a:r>
              <a:rPr lang="en-GB" dirty="0"/>
              <a:t>Bioprocess and Biosystems Engineering, 2003. </a:t>
            </a:r>
            <a:r>
              <a:rPr lang="en-GB" b="1" dirty="0"/>
              <a:t>25</a:t>
            </a:r>
            <a:r>
              <a:rPr lang="en-GB" dirty="0"/>
              <a:t>(6): p. 341-348. </a:t>
            </a:r>
            <a:endParaRPr lang="en-GB" dirty="0">
              <a:latin typeface="Verdana" pitchFamily="34" charset="0"/>
            </a:endParaRPr>
          </a:p>
          <a:p>
            <a:endParaRPr lang="nl-NL" dirty="0">
              <a:latin typeface="Verdana" pitchFamily="34" charset="0"/>
            </a:endParaRP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 smtClean="0"/>
              <a:t>Cos</a:t>
            </a:r>
            <a:r>
              <a:rPr lang="nl-NL" dirty="0" smtClean="0"/>
              <a:t> of </a:t>
            </a:r>
            <a:r>
              <a:rPr lang="nl-NL" dirty="0" err="1" smtClean="0"/>
              <a:t>the</a:t>
            </a:r>
            <a:r>
              <a:rPr lang="nl-NL" dirty="0" smtClean="0"/>
              <a:t> </a:t>
            </a:r>
            <a:r>
              <a:rPr lang="nl-NL" dirty="0" err="1" smtClean="0"/>
              <a:t>lower</a:t>
            </a:r>
            <a:r>
              <a:rPr lang="nl-NL" dirty="0" smtClean="0"/>
              <a:t> </a:t>
            </a:r>
            <a:r>
              <a:rPr lang="nl-NL" dirty="0" err="1" smtClean="0"/>
              <a:t>foamin</a:t>
            </a:r>
            <a:r>
              <a:rPr lang="nl-NL" dirty="0" smtClean="0"/>
              <a:t> </a:t>
            </a:r>
            <a:r>
              <a:rPr lang="nl-NL" dirty="0" err="1" smtClean="0"/>
              <a:t>capacities</a:t>
            </a:r>
            <a:r>
              <a:rPr lang="nl-NL" dirty="0" smtClean="0"/>
              <a:t>, new design was </a:t>
            </a:r>
            <a:r>
              <a:rPr lang="nl-NL" dirty="0" err="1" smtClean="0"/>
              <a:t>required</a:t>
            </a:r>
            <a:endParaRPr lang="nl-NL" dirty="0" smtClean="0"/>
          </a:p>
          <a:p>
            <a:r>
              <a:rPr lang="nl-NL" dirty="0" err="1" smtClean="0"/>
              <a:t>To</a:t>
            </a:r>
            <a:r>
              <a:rPr lang="nl-NL" dirty="0" smtClean="0"/>
              <a:t> meet </a:t>
            </a:r>
            <a:r>
              <a:rPr lang="nl-NL" dirty="0" err="1" smtClean="0"/>
              <a:t>the</a:t>
            </a:r>
            <a:r>
              <a:rPr lang="nl-NL" dirty="0" smtClean="0"/>
              <a:t> </a:t>
            </a:r>
            <a:r>
              <a:rPr lang="nl-NL" dirty="0" err="1" smtClean="0"/>
              <a:t>requitements</a:t>
            </a:r>
            <a:r>
              <a:rPr lang="nl-NL" dirty="0" smtClean="0"/>
              <a:t> of </a:t>
            </a:r>
            <a:r>
              <a:rPr lang="nl-NL" dirty="0" err="1" smtClean="0"/>
              <a:t>the</a:t>
            </a:r>
            <a:r>
              <a:rPr lang="nl-NL" dirty="0" smtClean="0"/>
              <a:t> </a:t>
            </a:r>
            <a:r>
              <a:rPr lang="nl-NL" dirty="0" err="1" smtClean="0"/>
              <a:t>foams</a:t>
            </a:r>
            <a:r>
              <a:rPr lang="nl-NL" dirty="0" smtClean="0"/>
              <a:t> </a:t>
            </a:r>
            <a:r>
              <a:rPr lang="nl-NL" dirty="0" err="1" smtClean="0"/>
              <a:t>formed</a:t>
            </a:r>
            <a:r>
              <a:rPr lang="nl-NL" dirty="0" smtClean="0"/>
              <a:t> </a:t>
            </a:r>
            <a:r>
              <a:rPr lang="nl-NL" dirty="0" err="1" smtClean="0"/>
              <a:t>by</a:t>
            </a:r>
            <a:r>
              <a:rPr lang="nl-NL" dirty="0" smtClean="0"/>
              <a:t> </a:t>
            </a:r>
            <a:r>
              <a:rPr lang="nl-NL" dirty="0" err="1" smtClean="0"/>
              <a:t>the</a:t>
            </a:r>
            <a:r>
              <a:rPr lang="nl-NL" dirty="0" smtClean="0"/>
              <a:t> new </a:t>
            </a:r>
            <a:r>
              <a:rPr lang="nl-NL" dirty="0" err="1" smtClean="0"/>
              <a:t>surfactamt</a:t>
            </a:r>
            <a:endParaRPr lang="nl-NL" dirty="0" smtClean="0"/>
          </a:p>
          <a:p>
            <a:endParaRPr lang="nl-NL" dirty="0" smtClean="0"/>
          </a:p>
          <a:p>
            <a:pPr marL="862013" lvl="2" indent="-862013">
              <a:lnSpc>
                <a:spcPct val="100000"/>
              </a:lnSpc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Destabilising effect of microalgae cells on foam stability</a:t>
            </a:r>
          </a:p>
          <a:p>
            <a:pPr marL="0" indent="0"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	</a:t>
            </a:r>
            <a:r>
              <a:rPr lang="en-GB" sz="1600" dirty="0" smtClean="0">
                <a:solidFill>
                  <a:schemeClr val="tx1"/>
                </a:solidFill>
              </a:rPr>
              <a:t>Different algae species and concentrations to determine </a:t>
            </a:r>
            <a:r>
              <a:rPr lang="en-GB" sz="1600" dirty="0" err="1" smtClean="0">
                <a:solidFill>
                  <a:schemeClr val="tx1"/>
                </a:solidFill>
              </a:rPr>
              <a:t>Cx</a:t>
            </a:r>
            <a:r>
              <a:rPr lang="en-GB" sz="1600" dirty="0" smtClean="0">
                <a:solidFill>
                  <a:schemeClr val="tx1"/>
                </a:solidFill>
              </a:rPr>
              <a:t> for 	continuous operation</a:t>
            </a:r>
            <a:endParaRPr lang="en-GB" sz="2000" dirty="0" smtClean="0">
              <a:solidFill>
                <a:schemeClr val="tx2"/>
              </a:solidFill>
            </a:endParaRPr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D8335-1D62-4D36-B707-7C9E482C628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39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3" y="230188"/>
            <a:ext cx="8442796" cy="839787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76508" y="3307559"/>
            <a:ext cx="2647950" cy="26479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Tijdelijke aanduiding voor afbeelding 24"/>
          <p:cNvSpPr>
            <a:spLocks noGrp="1" noChangeAspect="1"/>
          </p:cNvSpPr>
          <p:nvPr>
            <p:ph type="pic" sz="quarter" idx="19"/>
          </p:nvPr>
        </p:nvSpPr>
        <p:spPr bwMode="auto">
          <a:xfrm>
            <a:off x="6308818" y="3307559"/>
            <a:ext cx="2647950" cy="2647950"/>
          </a:xfrm>
          <a:prstGeom prst="ellipse">
            <a:avLst/>
          </a:prstGeom>
          <a:solidFill>
            <a:srgbClr val="D5D2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ijdelijke aanduiding voor afbeelding 24"/>
          <p:cNvSpPr>
            <a:spLocks noGrp="1" noChangeAspect="1"/>
          </p:cNvSpPr>
          <p:nvPr>
            <p:ph type="pic" sz="quarter" idx="16"/>
          </p:nvPr>
        </p:nvSpPr>
        <p:spPr bwMode="auto">
          <a:xfrm>
            <a:off x="4714655" y="3307559"/>
            <a:ext cx="2647950" cy="2647950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ijdelijke aanduiding voor afbeelding 24"/>
          <p:cNvSpPr>
            <a:spLocks noGrp="1" noChangeAspect="1"/>
          </p:cNvSpPr>
          <p:nvPr>
            <p:ph type="pic" sz="quarter" idx="15"/>
          </p:nvPr>
        </p:nvSpPr>
        <p:spPr bwMode="auto">
          <a:xfrm>
            <a:off x="3120492" y="3307559"/>
            <a:ext cx="2647950" cy="2647950"/>
          </a:xfrm>
          <a:prstGeom prst="ellipse">
            <a:avLst/>
          </a:prstGeom>
          <a:solidFill>
            <a:srgbClr val="D5D2CA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Tijdelijke aanduiding voor tekst 4"/>
          <p:cNvSpPr>
            <a:spLocks noGrp="1"/>
          </p:cNvSpPr>
          <p:nvPr>
            <p:ph type="body" sz="quarter" idx="17" hasCustomPrompt="1"/>
          </p:nvPr>
        </p:nvSpPr>
        <p:spPr bwMode="auto">
          <a:xfrm>
            <a:off x="485775" y="1616400"/>
            <a:ext cx="8447088" cy="371475"/>
          </a:xfrm>
          <a:prstGeom prst="rect">
            <a:avLst/>
          </a:prstGeom>
          <a:noFill/>
          <a:ln>
            <a:noFill/>
          </a:ln>
          <a:extLst/>
        </p:spPr>
        <p:txBody>
          <a:bodyPr lIns="36000"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Ondertitel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8" hasCustomPrompt="1"/>
          </p:nvPr>
        </p:nvSpPr>
        <p:spPr bwMode="auto">
          <a:xfrm>
            <a:off x="478633" y="2262386"/>
            <a:ext cx="8447087" cy="371475"/>
          </a:xfrm>
          <a:prstGeom prst="rect">
            <a:avLst/>
          </a:prstGeom>
          <a:noFill/>
          <a:ln>
            <a:noFill/>
          </a:ln>
          <a:extLst/>
        </p:spPr>
        <p:txBody>
          <a:bodyPr lIns="36000" rIns="90000"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Datum, Auteursnaam</a:t>
            </a:r>
          </a:p>
        </p:txBody>
      </p:sp>
    </p:spTree>
    <p:extLst>
      <p:ext uri="{BB962C8B-B14F-4D97-AF65-F5344CB8AC3E}">
        <p14:creationId xmlns:p14="http://schemas.microsoft.com/office/powerpoint/2010/main" val="95019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2" y="230188"/>
            <a:ext cx="8442796" cy="839787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421200" y="1835249"/>
            <a:ext cx="8521188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212566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421200" y="1835249"/>
            <a:ext cx="4140000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</p:txBody>
      </p:sp>
      <p:sp>
        <p:nvSpPr>
          <p:cNvPr id="4" name="Tijdelijke aanduiding voor tekst 6"/>
          <p:cNvSpPr>
            <a:spLocks noGrp="1"/>
          </p:cNvSpPr>
          <p:nvPr>
            <p:ph type="body" sz="quarter" idx="11"/>
          </p:nvPr>
        </p:nvSpPr>
        <p:spPr>
          <a:xfrm>
            <a:off x="4793357" y="1835249"/>
            <a:ext cx="4140000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899558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ox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421200" y="1835249"/>
            <a:ext cx="4140000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</p:txBody>
      </p:sp>
      <p:sp>
        <p:nvSpPr>
          <p:cNvPr id="5" name="Tijdelijke aanduiding voor afbeelding 24"/>
          <p:cNvSpPr>
            <a:spLocks noGrp="1" noChangeAspect="1"/>
          </p:cNvSpPr>
          <p:nvPr>
            <p:ph type="pic" sz="quarter" idx="17"/>
          </p:nvPr>
        </p:nvSpPr>
        <p:spPr>
          <a:xfrm>
            <a:off x="4826161" y="1929600"/>
            <a:ext cx="4104000" cy="403305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1453787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ox with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421200" y="1835249"/>
            <a:ext cx="4140000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</p:txBody>
      </p:sp>
      <p:sp>
        <p:nvSpPr>
          <p:cNvPr id="6" name="Tijdelijke aanduiding voor grafiek 5"/>
          <p:cNvSpPr>
            <a:spLocks noGrp="1"/>
          </p:cNvSpPr>
          <p:nvPr>
            <p:ph type="chart" sz="quarter" idx="17"/>
          </p:nvPr>
        </p:nvSpPr>
        <p:spPr>
          <a:xfrm>
            <a:off x="4791075" y="1752600"/>
            <a:ext cx="4140000" cy="4314825"/>
          </a:xfrm>
          <a:noFill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44953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ox with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421200" y="1835249"/>
            <a:ext cx="4140000" cy="4089600"/>
          </a:xfrm>
        </p:spPr>
        <p:txBody>
          <a:bodyPr/>
          <a:lstStyle>
            <a:lvl2pPr>
              <a:buClr>
                <a:schemeClr val="bg2"/>
              </a:buClr>
              <a:defRPr/>
            </a:lvl2pPr>
          </a:lstStyle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</p:txBody>
      </p:sp>
      <p:sp>
        <p:nvSpPr>
          <p:cNvPr id="5" name="Tijdelijke aanduiding voor tabel 4"/>
          <p:cNvSpPr>
            <a:spLocks noGrp="1"/>
          </p:cNvSpPr>
          <p:nvPr>
            <p:ph type="tbl" sz="quarter" idx="11"/>
          </p:nvPr>
        </p:nvSpPr>
        <p:spPr>
          <a:xfrm>
            <a:off x="4791075" y="1933575"/>
            <a:ext cx="4140000" cy="40284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12705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o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8" name="Tijdelijke aanduiding voor SmartArt 7"/>
          <p:cNvSpPr>
            <a:spLocks noGrp="1"/>
          </p:cNvSpPr>
          <p:nvPr>
            <p:ph type="dgm" sz="quarter" idx="10"/>
          </p:nvPr>
        </p:nvSpPr>
        <p:spPr>
          <a:xfrm>
            <a:off x="538163" y="1828800"/>
            <a:ext cx="8404225" cy="4133850"/>
          </a:xfrm>
        </p:spPr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38684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51625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multiple logo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4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3044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7" name="Tijdelijke aanduiding voor afbeelding 2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476508" y="3307559"/>
            <a:ext cx="2647950" cy="26479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Tijdelijke aanduiding voor afbeelding 24"/>
          <p:cNvSpPr>
            <a:spLocks noGrp="1" noChangeAspect="1"/>
          </p:cNvSpPr>
          <p:nvPr>
            <p:ph type="pic" sz="quarter" idx="20"/>
          </p:nvPr>
        </p:nvSpPr>
        <p:spPr bwMode="auto">
          <a:xfrm>
            <a:off x="6308818" y="3307559"/>
            <a:ext cx="2647950" cy="2647950"/>
          </a:xfrm>
          <a:prstGeom prst="ellipse">
            <a:avLst/>
          </a:prstGeom>
          <a:solidFill>
            <a:srgbClr val="D5D2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Tijdelijke aanduiding voor afbeelding 24"/>
          <p:cNvSpPr>
            <a:spLocks noGrp="1" noChangeAspect="1"/>
          </p:cNvSpPr>
          <p:nvPr>
            <p:ph type="pic" sz="quarter" idx="21"/>
          </p:nvPr>
        </p:nvSpPr>
        <p:spPr bwMode="auto">
          <a:xfrm>
            <a:off x="4714655" y="3307559"/>
            <a:ext cx="2647950" cy="2647950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Tijdelijke aanduiding voor afbeelding 24"/>
          <p:cNvSpPr>
            <a:spLocks noGrp="1" noChangeAspect="1"/>
          </p:cNvSpPr>
          <p:nvPr>
            <p:ph type="pic" sz="quarter" idx="15"/>
          </p:nvPr>
        </p:nvSpPr>
        <p:spPr bwMode="auto">
          <a:xfrm>
            <a:off x="3120492" y="3307559"/>
            <a:ext cx="2647950" cy="2647950"/>
          </a:xfrm>
          <a:prstGeom prst="ellipse">
            <a:avLst/>
          </a:prstGeom>
          <a:solidFill>
            <a:srgbClr val="D5D2CA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Klik op het pictogram als u een afbeelding wilt toevoegen</a:t>
            </a:r>
            <a:endParaRPr kumimoji="0" lang="nl-NL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Titel 10"/>
          <p:cNvSpPr>
            <a:spLocks noGrp="1"/>
          </p:cNvSpPr>
          <p:nvPr>
            <p:ph type="title"/>
          </p:nvPr>
        </p:nvSpPr>
        <p:spPr>
          <a:xfrm>
            <a:off x="491642" y="230187"/>
            <a:ext cx="8442796" cy="838800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14" name="Tijdelijke aanduiding voor tekst 4"/>
          <p:cNvSpPr>
            <a:spLocks noGrp="1"/>
          </p:cNvSpPr>
          <p:nvPr>
            <p:ph type="body" sz="quarter" idx="22" hasCustomPrompt="1"/>
          </p:nvPr>
        </p:nvSpPr>
        <p:spPr bwMode="auto">
          <a:xfrm>
            <a:off x="485775" y="1616400"/>
            <a:ext cx="8447088" cy="371475"/>
          </a:xfrm>
          <a:prstGeom prst="rect">
            <a:avLst/>
          </a:prstGeom>
          <a:noFill/>
          <a:ln>
            <a:noFill/>
          </a:ln>
          <a:extLst/>
        </p:spPr>
        <p:txBody>
          <a:bodyPr lIns="36000"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Ondertitel</a:t>
            </a:r>
          </a:p>
        </p:txBody>
      </p:sp>
      <p:sp>
        <p:nvSpPr>
          <p:cNvPr id="15" name="Tijdelijke aanduiding voor tekst 4"/>
          <p:cNvSpPr>
            <a:spLocks noGrp="1"/>
          </p:cNvSpPr>
          <p:nvPr>
            <p:ph type="body" sz="quarter" idx="23" hasCustomPrompt="1"/>
          </p:nvPr>
        </p:nvSpPr>
        <p:spPr bwMode="auto">
          <a:xfrm>
            <a:off x="476251" y="2262386"/>
            <a:ext cx="8447087" cy="371475"/>
          </a:xfrm>
          <a:prstGeom prst="rect">
            <a:avLst/>
          </a:prstGeom>
          <a:noFill/>
          <a:ln>
            <a:noFill/>
          </a:ln>
          <a:extLst/>
        </p:spPr>
        <p:txBody>
          <a:bodyPr lIns="36000" rIns="90000"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Datum, Auteursnaam</a:t>
            </a:r>
          </a:p>
        </p:txBody>
      </p:sp>
      <p:sp>
        <p:nvSpPr>
          <p:cNvPr id="16" name="Tijdelijke aanduiding voor afbeelding 24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591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7" name="Tijdelijke aanduiding voor afbeelding 24"/>
          <p:cNvSpPr>
            <a:spLocks noGrp="1" noChangeAspect="1"/>
          </p:cNvSpPr>
          <p:nvPr>
            <p:ph type="pic" sz="quarter" idx="25" hasCustomPrompt="1"/>
          </p:nvPr>
        </p:nvSpPr>
        <p:spPr>
          <a:xfrm>
            <a:off x="6138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8" name="Tijdelijke aanduiding voor afbeelding 24"/>
          <p:cNvSpPr>
            <a:spLocks noGrp="1" noChangeAspect="1"/>
          </p:cNvSpPr>
          <p:nvPr>
            <p:ph type="pic" sz="quarter" idx="26" hasCustomPrompt="1"/>
          </p:nvPr>
        </p:nvSpPr>
        <p:spPr>
          <a:xfrm>
            <a:off x="7685112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2403938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ox with rectangula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38" y="230188"/>
            <a:ext cx="3276000" cy="1353086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3900006" y="226800"/>
            <a:ext cx="5040000" cy="573585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4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495302" y="1840012"/>
            <a:ext cx="3276600" cy="4122638"/>
          </a:xfrm>
        </p:spPr>
        <p:txBody>
          <a:bodyPr lIns="36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565139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with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2" y="230187"/>
            <a:ext cx="8442796" cy="838800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537619" y="1933314"/>
            <a:ext cx="2639660" cy="2628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dirty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4" name="Tijdelijke aanduiding voor afbeelding 24"/>
          <p:cNvSpPr>
            <a:spLocks noGrp="1" noChangeAspect="1"/>
          </p:cNvSpPr>
          <p:nvPr>
            <p:ph type="pic" sz="quarter" idx="17"/>
          </p:nvPr>
        </p:nvSpPr>
        <p:spPr>
          <a:xfrm>
            <a:off x="3418212" y="1933314"/>
            <a:ext cx="2639660" cy="2628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5" name="Tijdelijke aanduiding voor afbeelding 24"/>
          <p:cNvSpPr>
            <a:spLocks noGrp="1" noChangeAspect="1"/>
          </p:cNvSpPr>
          <p:nvPr>
            <p:ph type="pic" sz="quarter" idx="18"/>
          </p:nvPr>
        </p:nvSpPr>
        <p:spPr>
          <a:xfrm>
            <a:off x="6298805" y="1933314"/>
            <a:ext cx="2639660" cy="2628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9"/>
          </p:nvPr>
        </p:nvSpPr>
        <p:spPr>
          <a:xfrm>
            <a:off x="490538" y="4610101"/>
            <a:ext cx="2752725" cy="360000"/>
          </a:xfrm>
        </p:spPr>
        <p:txBody>
          <a:bodyPr wrap="none" lIns="36000" rIns="0"/>
          <a:lstStyle>
            <a:lvl1pPr marL="0" indent="0">
              <a:buFontTx/>
              <a:buNone/>
              <a:defRPr sz="1800">
                <a:solidFill>
                  <a:schemeClr val="tx1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  <p:sp>
        <p:nvSpPr>
          <p:cNvPr id="8" name="Tijdelijke aanduiding voor tekst 6"/>
          <p:cNvSpPr>
            <a:spLocks noGrp="1"/>
          </p:cNvSpPr>
          <p:nvPr>
            <p:ph type="body" sz="quarter" idx="20"/>
          </p:nvPr>
        </p:nvSpPr>
        <p:spPr>
          <a:xfrm>
            <a:off x="3366170" y="4610101"/>
            <a:ext cx="2752725" cy="360000"/>
          </a:xfrm>
        </p:spPr>
        <p:txBody>
          <a:bodyPr wrap="none" lIns="36000" rIns="0"/>
          <a:lstStyle>
            <a:lvl1pPr marL="0" indent="0">
              <a:buFontTx/>
              <a:buNone/>
              <a:defRPr sz="1800">
                <a:solidFill>
                  <a:schemeClr val="tx1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  <p:sp>
        <p:nvSpPr>
          <p:cNvPr id="9" name="Tijdelijke aanduiding voor tekst 6"/>
          <p:cNvSpPr>
            <a:spLocks noGrp="1"/>
          </p:cNvSpPr>
          <p:nvPr>
            <p:ph type="body" sz="quarter" idx="21"/>
          </p:nvPr>
        </p:nvSpPr>
        <p:spPr>
          <a:xfrm>
            <a:off x="6241802" y="4610101"/>
            <a:ext cx="2752725" cy="360000"/>
          </a:xfrm>
        </p:spPr>
        <p:txBody>
          <a:bodyPr wrap="none" lIns="36000" rIns="0"/>
          <a:lstStyle>
            <a:lvl1pPr marL="0" indent="0">
              <a:buFontTx/>
              <a:buNone/>
              <a:defRPr sz="1800">
                <a:solidFill>
                  <a:schemeClr val="tx1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  <p:sp>
        <p:nvSpPr>
          <p:cNvPr id="10" name="Tijdelijke aanduiding voor tekst 6"/>
          <p:cNvSpPr>
            <a:spLocks noGrp="1"/>
          </p:cNvSpPr>
          <p:nvPr>
            <p:ph type="body" sz="quarter" idx="22"/>
          </p:nvPr>
        </p:nvSpPr>
        <p:spPr>
          <a:xfrm>
            <a:off x="490538" y="4985219"/>
            <a:ext cx="2752725" cy="360000"/>
          </a:xfrm>
        </p:spPr>
        <p:txBody>
          <a:bodyPr wrap="square" lIns="36000" rIns="0"/>
          <a:lstStyle>
            <a:lvl1pPr marL="0" indent="0">
              <a:buFontTx/>
              <a:buNone/>
              <a:defRPr sz="1800">
                <a:solidFill>
                  <a:schemeClr val="bg2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  <p:sp>
        <p:nvSpPr>
          <p:cNvPr id="11" name="Tijdelijke aanduiding voor tekst 6"/>
          <p:cNvSpPr>
            <a:spLocks noGrp="1"/>
          </p:cNvSpPr>
          <p:nvPr>
            <p:ph type="body" sz="quarter" idx="23"/>
          </p:nvPr>
        </p:nvSpPr>
        <p:spPr>
          <a:xfrm>
            <a:off x="3365675" y="4985219"/>
            <a:ext cx="2752725" cy="360000"/>
          </a:xfrm>
        </p:spPr>
        <p:txBody>
          <a:bodyPr wrap="square" lIns="36000" rIns="0"/>
          <a:lstStyle>
            <a:lvl1pPr marL="0" indent="0">
              <a:buFontTx/>
              <a:buNone/>
              <a:defRPr sz="1800">
                <a:solidFill>
                  <a:schemeClr val="bg2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  <p:sp>
        <p:nvSpPr>
          <p:cNvPr id="12" name="Tijdelijke aanduiding voor tekst 6"/>
          <p:cNvSpPr>
            <a:spLocks noGrp="1"/>
          </p:cNvSpPr>
          <p:nvPr>
            <p:ph type="body" sz="quarter" idx="24"/>
          </p:nvPr>
        </p:nvSpPr>
        <p:spPr>
          <a:xfrm>
            <a:off x="6241802" y="4985219"/>
            <a:ext cx="2752725" cy="360000"/>
          </a:xfrm>
        </p:spPr>
        <p:txBody>
          <a:bodyPr wrap="square" lIns="36000" rIns="0"/>
          <a:lstStyle>
            <a:lvl1pPr marL="0" indent="0">
              <a:buFontTx/>
              <a:buNone/>
              <a:defRPr sz="1800">
                <a:solidFill>
                  <a:schemeClr val="bg2"/>
                </a:solidFill>
              </a:defRPr>
            </a:lvl1pPr>
            <a:lvl2pPr marL="696913" indent="0">
              <a:buFontTx/>
              <a:buNone/>
              <a:defRPr sz="1800"/>
            </a:lvl2pPr>
            <a:lvl3pPr marL="1560512" indent="0">
              <a:buFontTx/>
              <a:buNone/>
              <a:defRPr sz="1800"/>
            </a:lvl3pPr>
            <a:lvl4pPr marL="2332037" indent="0">
              <a:buFontTx/>
              <a:buNone/>
              <a:defRPr sz="1800"/>
            </a:lvl4pPr>
            <a:lvl5pPr marL="3052763" indent="0">
              <a:buFontTx/>
              <a:buNone/>
              <a:defRPr sz="1800"/>
            </a:lvl5pPr>
          </a:lstStyle>
          <a:p>
            <a:pPr lvl="0"/>
            <a:r>
              <a:rPr lang="nl-NL" dirty="0" smtClean="0"/>
              <a:t>Klik om de modelstijl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62695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 with 2 squar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2" y="230187"/>
            <a:ext cx="8442796" cy="838800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536399" y="1929600"/>
            <a:ext cx="4104000" cy="4027383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5" name="Tijdelijke aanduiding voor afbeelding 24"/>
          <p:cNvSpPr>
            <a:spLocks noGrp="1" noChangeAspect="1"/>
          </p:cNvSpPr>
          <p:nvPr>
            <p:ph type="pic" sz="quarter" idx="17"/>
          </p:nvPr>
        </p:nvSpPr>
        <p:spPr>
          <a:xfrm>
            <a:off x="4826161" y="1929600"/>
            <a:ext cx="4104000" cy="403305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562376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536400" y="1402557"/>
            <a:ext cx="8402400" cy="455295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2" y="230187"/>
            <a:ext cx="8442796" cy="838800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33535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ectangular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4"/>
          <p:cNvSpPr>
            <a:spLocks noGrp="1"/>
          </p:cNvSpPr>
          <p:nvPr>
            <p:ph type="pic" sz="quarter" idx="16"/>
          </p:nvPr>
        </p:nvSpPr>
        <p:spPr>
          <a:xfrm>
            <a:off x="536400" y="233362"/>
            <a:ext cx="4011352" cy="57204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4" name="Tijdelijke aanduiding voor afbeelding 24"/>
          <p:cNvSpPr>
            <a:spLocks noGrp="1"/>
          </p:cNvSpPr>
          <p:nvPr>
            <p:ph type="pic" sz="quarter" idx="17"/>
          </p:nvPr>
        </p:nvSpPr>
        <p:spPr>
          <a:xfrm>
            <a:off x="4827265" y="233362"/>
            <a:ext cx="4104000" cy="571955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2585717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eeldvull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0" y="0"/>
            <a:ext cx="9143999" cy="6858000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236230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722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1642" y="230188"/>
            <a:ext cx="8442796" cy="840125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grafiek 5"/>
          <p:cNvSpPr>
            <a:spLocks noGrp="1"/>
          </p:cNvSpPr>
          <p:nvPr>
            <p:ph type="chart" sz="quarter" idx="17"/>
          </p:nvPr>
        </p:nvSpPr>
        <p:spPr>
          <a:xfrm>
            <a:off x="437321" y="1752600"/>
            <a:ext cx="8601903" cy="4314825"/>
          </a:xfrm>
          <a:noFill/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13503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3200" y="230187"/>
            <a:ext cx="8442796" cy="838800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5" name="Tijdelijke aanduiding voor tabel 4"/>
          <p:cNvSpPr>
            <a:spLocks noGrp="1"/>
          </p:cNvSpPr>
          <p:nvPr>
            <p:ph type="tbl" sz="quarter" idx="10"/>
          </p:nvPr>
        </p:nvSpPr>
        <p:spPr>
          <a:xfrm>
            <a:off x="538163" y="1933575"/>
            <a:ext cx="8398089" cy="40284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76575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with circl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3200" y="230188"/>
            <a:ext cx="3276000" cy="1353086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7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3887699" y="224477"/>
            <a:ext cx="5040000" cy="5040000"/>
          </a:xfrm>
          <a:prstGeom prst="ellipse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  <p:sp>
        <p:nvSpPr>
          <p:cNvPr id="8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495301" y="1835250"/>
            <a:ext cx="3276600" cy="4127400"/>
          </a:xfrm>
        </p:spPr>
        <p:txBody>
          <a:bodyPr lIns="36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18588359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with multiple logo'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3200" y="230188"/>
            <a:ext cx="3276000" cy="1353086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  <p:sp>
        <p:nvSpPr>
          <p:cNvPr id="8" name="Tijdelijke aanduiding voor tekst 4"/>
          <p:cNvSpPr>
            <a:spLocks noGrp="1"/>
          </p:cNvSpPr>
          <p:nvPr>
            <p:ph type="body" sz="quarter" idx="17"/>
          </p:nvPr>
        </p:nvSpPr>
        <p:spPr>
          <a:xfrm>
            <a:off x="495301" y="1835250"/>
            <a:ext cx="3276600" cy="3657600"/>
          </a:xfrm>
        </p:spPr>
        <p:txBody>
          <a:bodyPr lIns="36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nl-NL" dirty="0" smtClean="0"/>
              <a:t>Klik om de modelstijlen te bewerken</a:t>
            </a:r>
          </a:p>
        </p:txBody>
      </p:sp>
      <p:sp>
        <p:nvSpPr>
          <p:cNvPr id="12" name="Tijdelijke aanduiding voor afbeelding 24"/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3044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3" name="Tijdelijke aanduiding voor afbeelding 24"/>
          <p:cNvSpPr>
            <a:spLocks noGrp="1" noChangeAspect="1"/>
          </p:cNvSpPr>
          <p:nvPr>
            <p:ph type="pic" sz="quarter" idx="24" hasCustomPrompt="1"/>
          </p:nvPr>
        </p:nvSpPr>
        <p:spPr>
          <a:xfrm>
            <a:off x="4591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4" name="Tijdelijke aanduiding voor afbeelding 24"/>
          <p:cNvSpPr>
            <a:spLocks noGrp="1" noChangeAspect="1"/>
          </p:cNvSpPr>
          <p:nvPr>
            <p:ph type="pic" sz="quarter" idx="25" hasCustomPrompt="1"/>
          </p:nvPr>
        </p:nvSpPr>
        <p:spPr>
          <a:xfrm>
            <a:off x="6138113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5" name="Tijdelijke aanduiding voor afbeelding 24"/>
          <p:cNvSpPr>
            <a:spLocks noGrp="1" noChangeAspect="1"/>
          </p:cNvSpPr>
          <p:nvPr>
            <p:ph type="pic" sz="quarter" idx="26" hasCustomPrompt="1"/>
          </p:nvPr>
        </p:nvSpPr>
        <p:spPr>
          <a:xfrm>
            <a:off x="7685112" y="6126565"/>
            <a:ext cx="1248107" cy="607609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l">
              <a:lnSpc>
                <a:spcPts val="1000"/>
              </a:lnSpc>
              <a:spcBef>
                <a:spcPts val="0"/>
              </a:spcBef>
              <a:buNone/>
              <a:defRPr sz="600"/>
            </a:lvl1pPr>
          </a:lstStyle>
          <a:p>
            <a:pPr lvl="0"/>
            <a:r>
              <a:rPr lang="nl-NL" noProof="0" dirty="0" smtClean="0"/>
              <a:t>Klik op het pictogram als u een logo wilt toevoegen</a:t>
            </a:r>
            <a:endParaRPr lang="nl-NL" noProof="0" dirty="0"/>
          </a:p>
        </p:txBody>
      </p:sp>
      <p:sp>
        <p:nvSpPr>
          <p:cNvPr id="17" name="Tijdelijke aanduiding voor afbeelding 24"/>
          <p:cNvSpPr>
            <a:spLocks noGrp="1" noChangeAspect="1"/>
          </p:cNvSpPr>
          <p:nvPr>
            <p:ph type="pic" sz="quarter" idx="16"/>
          </p:nvPr>
        </p:nvSpPr>
        <p:spPr>
          <a:xfrm>
            <a:off x="3887699" y="224477"/>
            <a:ext cx="5040000" cy="5040000"/>
          </a:xfrm>
          <a:prstGeom prst="ellipse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nl-NL" noProof="0" smtClean="0"/>
              <a:t>Klik op het pictogram als u een afbeelding wilt toevoegen</a:t>
            </a:r>
            <a:endParaRPr lang="nl-NL" noProof="0" dirty="0"/>
          </a:p>
        </p:txBody>
      </p:sp>
    </p:spTree>
    <p:extLst>
      <p:ext uri="{BB962C8B-B14F-4D97-AF65-F5344CB8AC3E}">
        <p14:creationId xmlns:p14="http://schemas.microsoft.com/office/powerpoint/2010/main" val="2348437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E901AE-A60F-44CB-8905-2DB60030BC54}" type="datetimeFigureOut">
              <a:rPr lang="nl-NL">
                <a:solidFill>
                  <a:srgbClr val="005172"/>
                </a:solidFill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9-11-2016</a:t>
            </a:fld>
            <a:endParaRPr lang="nl-NL">
              <a:solidFill>
                <a:srgbClr val="005172"/>
              </a:solidFill>
              <a:latin typeface="Calibri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nl-NL">
              <a:solidFill>
                <a:srgbClr val="005172"/>
              </a:solidFill>
              <a:latin typeface="Calibr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EB4F62-F728-4C55-8093-E7C1C7C84518}" type="slidenum">
              <a:rPr lang="nl-NL">
                <a:solidFill>
                  <a:srgbClr val="005172"/>
                </a:solidFill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nl-NL">
              <a:solidFill>
                <a:srgbClr val="00517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8397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243769-3B5B-48EF-B105-64B8E65C61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7DF957-8E66-4A01-99EC-836C02E653BE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04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91642" y="230188"/>
            <a:ext cx="8442796" cy="839787"/>
          </a:xfrm>
          <a:prstGeom prst="rect">
            <a:avLst/>
          </a:prstGeom>
          <a:blipFill dpi="0" rotWithShape="1">
            <a:blip r:embed="rId25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8000" tIns="0" rIns="91440" bIns="32400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nl-NL" dirty="0" smtClean="0"/>
              <a:t>Klik om de stijl te bewerken</a:t>
            </a:r>
          </a:p>
        </p:txBody>
      </p:sp>
      <p:sp>
        <p:nvSpPr>
          <p:cNvPr id="1028" name="Tijdelijke aanduiding voor tekst 23"/>
          <p:cNvSpPr>
            <a:spLocks noGrp="1"/>
          </p:cNvSpPr>
          <p:nvPr>
            <p:ph type="body" idx="1"/>
          </p:nvPr>
        </p:nvSpPr>
        <p:spPr bwMode="auto">
          <a:xfrm>
            <a:off x="421200" y="1843200"/>
            <a:ext cx="8521188" cy="40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de modelstijlen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</a:p>
          <a:p>
            <a:pPr lvl="4"/>
            <a:endParaRPr lang="nl-NL" dirty="0" smtClean="0"/>
          </a:p>
        </p:txBody>
      </p:sp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249238" y="3929063"/>
            <a:ext cx="7840662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nl-NL">
              <a:solidFill>
                <a:srgbClr val="005172"/>
              </a:solidFill>
              <a:latin typeface="Calibri" pitchFamily="34" charset="0"/>
            </a:endParaRPr>
          </a:p>
        </p:txBody>
      </p:sp>
      <p:pic>
        <p:nvPicPr>
          <p:cNvPr id="2" name="Picture 2" descr="N:\Common\SHARE\BPE general\algae parc logo_final.png"/>
          <p:cNvPicPr>
            <a:picLocks noChangeAspect="1" noChangeArrowheads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733" y="6181150"/>
            <a:ext cx="1775617" cy="55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86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3" r:id="rId21"/>
    <p:sldLayoutId id="2147483708" r:id="rId2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ts val="4000"/>
        </a:lnSpc>
        <a:spcBef>
          <a:spcPct val="0"/>
        </a:spcBef>
        <a:spcAft>
          <a:spcPct val="0"/>
        </a:spcAft>
        <a:defRPr sz="3000" kern="1200">
          <a:solidFill>
            <a:schemeClr val="bg2"/>
          </a:solidFill>
          <a:latin typeface="Verdana" pitchFamily="34" charset="0"/>
          <a:ea typeface="+mj-ea"/>
          <a:cs typeface="+mj-cs"/>
        </a:defRPr>
      </a:lvl1pPr>
      <a:lvl2pPr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l" rtl="0" fontAlgn="base">
        <a:lnSpc>
          <a:spcPts val="4000"/>
        </a:lnSpc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252413" indent="-252413" algn="l" rtl="0" fontAlgn="base">
        <a:lnSpc>
          <a:spcPts val="2500"/>
        </a:lnSpc>
        <a:spcBef>
          <a:spcPts val="1200"/>
        </a:spcBef>
        <a:spcAft>
          <a:spcPct val="0"/>
        </a:spcAft>
        <a:buClr>
          <a:schemeClr val="bg2"/>
        </a:buClr>
        <a:buSzPct val="140000"/>
        <a:buFont typeface="Wingdings" pitchFamily="2" charset="2"/>
        <a:buChar char="§"/>
        <a:defRPr sz="2200" kern="1200">
          <a:solidFill>
            <a:schemeClr val="bg2"/>
          </a:solidFill>
          <a:latin typeface="Verdana" pitchFamily="34" charset="0"/>
          <a:ea typeface="+mn-ea"/>
          <a:cs typeface="+mn-cs"/>
        </a:defRPr>
      </a:lvl1pPr>
      <a:lvl2pPr marL="982663" indent="-285750" algn="l" rtl="0" fontAlgn="base">
        <a:lnSpc>
          <a:spcPts val="2500"/>
        </a:lnSpc>
        <a:spcBef>
          <a:spcPts val="1000"/>
        </a:spcBef>
        <a:spcAft>
          <a:spcPct val="0"/>
        </a:spcAft>
        <a:buClr>
          <a:schemeClr val="bg2"/>
        </a:buClr>
        <a:buSzPct val="115000"/>
        <a:buFont typeface="Verdana" pitchFamily="34" charset="0"/>
        <a:buChar char="●"/>
        <a:defRPr sz="2200" kern="1200">
          <a:solidFill>
            <a:schemeClr val="bg2"/>
          </a:solidFill>
          <a:latin typeface="Verdana" pitchFamily="34" charset="0"/>
          <a:ea typeface="+mn-ea"/>
          <a:cs typeface="+mn-cs"/>
        </a:defRPr>
      </a:lvl2pPr>
      <a:lvl3pPr marL="1879600" indent="-319088" algn="l" rtl="0" fontAlgn="base">
        <a:lnSpc>
          <a:spcPts val="2500"/>
        </a:lnSpc>
        <a:spcBef>
          <a:spcPts val="1000"/>
        </a:spcBef>
        <a:spcAft>
          <a:spcPct val="0"/>
        </a:spcAft>
        <a:buSzPct val="115000"/>
        <a:buFont typeface="Verdana" pitchFamily="34" charset="0"/>
        <a:buChar char="●"/>
        <a:defRPr sz="2200" kern="1200">
          <a:solidFill>
            <a:schemeClr val="bg2"/>
          </a:solidFill>
          <a:latin typeface="Verdana" pitchFamily="34" charset="0"/>
          <a:ea typeface="+mn-ea"/>
          <a:cs typeface="+mn-cs"/>
        </a:defRPr>
      </a:lvl3pPr>
      <a:lvl4pPr marL="2692400" indent="-360363" algn="l" rtl="0" fontAlgn="base">
        <a:lnSpc>
          <a:spcPts val="2500"/>
        </a:lnSpc>
        <a:spcBef>
          <a:spcPct val="20000"/>
        </a:spcBef>
        <a:spcAft>
          <a:spcPct val="0"/>
        </a:spcAft>
        <a:buSzPct val="115000"/>
        <a:buFont typeface="Verdana" pitchFamily="34" charset="0"/>
        <a:buChar char="●"/>
        <a:defRPr sz="2200" kern="1200" baseline="0">
          <a:solidFill>
            <a:schemeClr val="bg2"/>
          </a:solidFill>
          <a:latin typeface="Verdana" pitchFamily="34" charset="0"/>
          <a:ea typeface="+mn-ea"/>
          <a:cs typeface="+mn-cs"/>
        </a:defRPr>
      </a:lvl4pPr>
      <a:lvl5pPr marL="3405188" indent="-352425" algn="l" rtl="0" fontAlgn="base">
        <a:lnSpc>
          <a:spcPts val="2500"/>
        </a:lnSpc>
        <a:spcBef>
          <a:spcPct val="20000"/>
        </a:spcBef>
        <a:spcAft>
          <a:spcPct val="0"/>
        </a:spcAft>
        <a:buSzPct val="115000"/>
        <a:buFont typeface="Verdana" pitchFamily="34" charset="0"/>
        <a:buChar char="●"/>
        <a:defRPr sz="2200" kern="1200">
          <a:solidFill>
            <a:schemeClr val="bg2"/>
          </a:solidFill>
          <a:latin typeface="Verdana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1.jpeg"/><Relationship Id="rId5" Type="http://schemas.openxmlformats.org/officeDocument/2006/relationships/image" Target="../media/image4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png"/><Relationship Id="rId10" Type="http://schemas.microsoft.com/office/2007/relationships/hdphoto" Target="../media/hdphoto3.wdp"/><Relationship Id="rId4" Type="http://schemas.openxmlformats.org/officeDocument/2006/relationships/image" Target="../media/image4.jpeg"/><Relationship Id="rId9" Type="http://schemas.openxmlformats.org/officeDocument/2006/relationships/image" Target="../media/image15.jpeg"/><Relationship Id="rId1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tiff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976" y="5743367"/>
            <a:ext cx="1524002" cy="101648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21200" y="1478844"/>
            <a:ext cx="8521188" cy="4446005"/>
          </a:xfrm>
        </p:spPr>
        <p:txBody>
          <a:bodyPr/>
          <a:lstStyle/>
          <a:p>
            <a:pPr marL="0" indent="0">
              <a:buNone/>
            </a:pPr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7" name="Tijdelijke aanduiding voor tekst 3"/>
          <p:cNvSpPr txBox="1">
            <a:spLocks/>
          </p:cNvSpPr>
          <p:nvPr/>
        </p:nvSpPr>
        <p:spPr>
          <a:xfrm>
            <a:off x="5081058" y="2334778"/>
            <a:ext cx="8447088" cy="371475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52413" indent="-252413" algn="l" rtl="0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140000"/>
              <a:buFont typeface="Wingdings" pitchFamily="2" charset="2"/>
              <a:buChar char="§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1pPr>
            <a:lvl2pPr marL="982663" indent="-285750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Clr>
                <a:schemeClr val="bg2"/>
              </a:buClr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2pPr>
            <a:lvl3pPr marL="1879600" indent="-319088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3pPr>
            <a:lvl4pPr marL="2692400" indent="-360363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 baseline="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4pPr>
            <a:lvl5pPr marL="3405188" indent="-352425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5172"/>
              </a:buClr>
            </a:pPr>
            <a:r>
              <a:rPr lang="nl-NL" dirty="0" smtClean="0">
                <a:solidFill>
                  <a:srgbClr val="005172"/>
                </a:solidFill>
              </a:rPr>
              <a:t>  </a:t>
            </a:r>
          </a:p>
        </p:txBody>
      </p:sp>
      <p:sp>
        <p:nvSpPr>
          <p:cNvPr id="8" name="Tijdelijke aanduiding voor tekst 4"/>
          <p:cNvSpPr txBox="1">
            <a:spLocks/>
          </p:cNvSpPr>
          <p:nvPr/>
        </p:nvSpPr>
        <p:spPr bwMode="auto">
          <a:xfrm>
            <a:off x="333465" y="653132"/>
            <a:ext cx="8447088" cy="101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vert="horz" wrap="square" lIns="36000" tIns="45720" rIns="9000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140000"/>
              <a:buFont typeface="Wingdings" pitchFamily="2" charset="2"/>
              <a:buNone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1pPr>
            <a:lvl2pPr marL="982663" indent="-285750" algn="l" rtl="0" eaLnBrk="0" fontAlgn="base" hangingPunct="0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Clr>
                <a:schemeClr val="bg2"/>
              </a:buClr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2pPr>
            <a:lvl3pPr marL="1879600" indent="-319088" algn="l" rtl="0" eaLnBrk="0" fontAlgn="base" hangingPunct="0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3pPr>
            <a:lvl4pPr marL="2692400" indent="-360363" algn="l" rtl="0" eaLnBrk="0" fontAlgn="base" hangingPunct="0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4pPr>
            <a:lvl5pPr marL="3405188" indent="-352425" algn="l" rtl="0" eaLnBrk="0" fontAlgn="base" hangingPunct="0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>
                <a:srgbClr val="005172"/>
              </a:buClr>
            </a:pPr>
            <a:r>
              <a:rPr lang="nl-NL" sz="3000" b="1" dirty="0" err="1" smtClean="0">
                <a:solidFill>
                  <a:srgbClr val="005172"/>
                </a:solidFill>
              </a:rPr>
              <a:t>Task</a:t>
            </a:r>
            <a:r>
              <a:rPr lang="nl-NL" sz="3000" b="1" dirty="0" smtClean="0">
                <a:solidFill>
                  <a:srgbClr val="005172"/>
                </a:solidFill>
              </a:rPr>
              <a:t> 1.3: </a:t>
            </a:r>
            <a:r>
              <a:rPr lang="nl-NL" sz="3000" b="1" dirty="0" err="1" smtClean="0">
                <a:solidFill>
                  <a:srgbClr val="005172"/>
                </a:solidFill>
              </a:rPr>
              <a:t>Microalgae</a:t>
            </a:r>
            <a:r>
              <a:rPr lang="nl-NL" sz="3000" b="1" dirty="0" smtClean="0">
                <a:solidFill>
                  <a:srgbClr val="005172"/>
                </a:solidFill>
              </a:rPr>
              <a:t> </a:t>
            </a:r>
            <a:r>
              <a:rPr lang="nl-NL" sz="3000" b="1" dirty="0" err="1">
                <a:solidFill>
                  <a:srgbClr val="005172"/>
                </a:solidFill>
              </a:rPr>
              <a:t>cultivation</a:t>
            </a:r>
            <a:r>
              <a:rPr lang="nl-NL" sz="3000" b="1" dirty="0">
                <a:solidFill>
                  <a:srgbClr val="005172"/>
                </a:solidFill>
              </a:rPr>
              <a:t> in liquid </a:t>
            </a:r>
            <a:r>
              <a:rPr lang="nl-NL" sz="3000" b="1" dirty="0" err="1">
                <a:solidFill>
                  <a:srgbClr val="005172"/>
                </a:solidFill>
              </a:rPr>
              <a:t>foam-beds</a:t>
            </a:r>
            <a:endParaRPr lang="nl-NL" sz="3000" b="1" dirty="0">
              <a:solidFill>
                <a:srgbClr val="005172"/>
              </a:solidFill>
            </a:endParaRPr>
          </a:p>
          <a:p>
            <a:pPr algn="ctr">
              <a:buClr>
                <a:srgbClr val="005172"/>
              </a:buClr>
            </a:pPr>
            <a:r>
              <a:rPr lang="nl-NL" sz="2400" dirty="0" smtClean="0">
                <a:solidFill>
                  <a:srgbClr val="519FD7">
                    <a:lumMod val="75000"/>
                  </a:srgbClr>
                </a:solidFill>
              </a:rPr>
              <a:t>WUR- Agnes Janoska, Marcel Janssen </a:t>
            </a:r>
            <a:endParaRPr lang="nl-NL" sz="2400" dirty="0">
              <a:solidFill>
                <a:srgbClr val="519FD7">
                  <a:lumMod val="75000"/>
                </a:srgbClr>
              </a:solidFill>
            </a:endParaRPr>
          </a:p>
        </p:txBody>
      </p:sp>
      <p:pic>
        <p:nvPicPr>
          <p:cNvPr id="9" name="Picture Placeholder 17"/>
          <p:cNvPicPr>
            <a:picLocks noChangeAspect="1"/>
          </p:cNvPicPr>
          <p:nvPr/>
        </p:nvPicPr>
        <p:blipFill>
          <a:blip r:embed="rId4" cstate="print">
            <a:extLst/>
          </a:blip>
          <a:srcRect l="12500" r="12500"/>
          <a:stretch>
            <a:fillRect/>
          </a:stretch>
        </p:blipFill>
        <p:spPr>
          <a:xfrm>
            <a:off x="236529" y="2706253"/>
            <a:ext cx="2074294" cy="20742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Placeholder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01025" y="2649806"/>
            <a:ext cx="2059920" cy="2082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Placeholder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0" r="16000"/>
          <a:stretch>
            <a:fillRect/>
          </a:stretch>
        </p:blipFill>
        <p:spPr>
          <a:xfrm>
            <a:off x="6884622" y="2634245"/>
            <a:ext cx="2064875" cy="2064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Placeholder 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40495" y="2706253"/>
            <a:ext cx="2116514" cy="2053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5 Imagen" descr="miracles_eu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01025" y="6084711"/>
            <a:ext cx="2467419" cy="67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9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 1"/>
          <p:cNvSpPr txBox="1">
            <a:spLocks/>
          </p:cNvSpPr>
          <p:nvPr/>
        </p:nvSpPr>
        <p:spPr bwMode="auto">
          <a:xfrm>
            <a:off x="288222" y="187691"/>
            <a:ext cx="8442796" cy="81620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8000" tIns="0" rIns="91440" bIns="32400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000" kern="1200">
                <a:solidFill>
                  <a:schemeClr val="bg2"/>
                </a:solidFill>
                <a:latin typeface="Verdana" pitchFamily="34" charset="0"/>
                <a:ea typeface="+mj-ea"/>
                <a:cs typeface="+mj-cs"/>
              </a:defRPr>
            </a:lvl1pPr>
            <a:lvl2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2pPr>
            <a:lvl3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3pPr>
            <a:lvl4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4pPr>
            <a:lvl5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5pPr>
            <a:lvl6pPr marL="4572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6pPr>
            <a:lvl7pPr marL="9144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7pPr>
            <a:lvl8pPr marL="13716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8pPr>
            <a:lvl9pPr marL="18288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>
              <a:lnSpc>
                <a:spcPts val="1800"/>
              </a:lnSpc>
            </a:pPr>
            <a:endParaRPr lang="en-GB" sz="3200" dirty="0" smtClean="0"/>
          </a:p>
          <a:p>
            <a:pPr>
              <a:lnSpc>
                <a:spcPts val="1800"/>
              </a:lnSpc>
            </a:pPr>
            <a:r>
              <a:rPr lang="en-GB" sz="3200" dirty="0" smtClean="0"/>
              <a:t>Reminder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90054" y="1340768"/>
            <a:ext cx="8855778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endParaRPr lang="en-GB" sz="1600" dirty="0">
              <a:latin typeface="Verdana" pitchFamily="34" charset="0"/>
            </a:endParaRPr>
          </a:p>
          <a:p>
            <a:pPr marL="342900" indent="-342900">
              <a:lnSpc>
                <a:spcPts val="1800"/>
              </a:lnSpc>
              <a:spcAft>
                <a:spcPts val="600"/>
              </a:spcAft>
              <a:buAutoNum type="arabicParenR"/>
            </a:pPr>
            <a:r>
              <a:rPr lang="en-GB" sz="1600" dirty="0">
                <a:latin typeface="Verdana" pitchFamily="34" charset="0"/>
              </a:rPr>
              <a:t>Proof of principle reactor runs with BSA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Verdana" pitchFamily="34" charset="0"/>
              </a:rPr>
              <a:t>Problem: short reactor </a:t>
            </a:r>
            <a:r>
              <a:rPr lang="en-GB" sz="1600" dirty="0" smtClean="0">
                <a:latin typeface="Verdana" pitchFamily="34" charset="0"/>
              </a:rPr>
              <a:t>runs</a:t>
            </a:r>
          </a:p>
          <a:p>
            <a:pPr lvl="1">
              <a:lnSpc>
                <a:spcPts val="1800"/>
              </a:lnSpc>
            </a:pPr>
            <a:r>
              <a:rPr lang="en-GB" sz="1600" dirty="0">
                <a:latin typeface="Verdana" pitchFamily="34" charset="0"/>
              </a:rPr>
              <a:t> </a:t>
            </a:r>
            <a:r>
              <a:rPr lang="en-GB" sz="1600" dirty="0" smtClean="0">
                <a:latin typeface="Verdana" pitchFamily="34" charset="0"/>
              </a:rPr>
              <a:t>   </a:t>
            </a:r>
            <a:r>
              <a:rPr lang="en-GB" sz="1600" dirty="0">
                <a:latin typeface="Verdana" pitchFamily="34" charset="0"/>
              </a:rPr>
              <a:t>(biodegradation, denaturation)</a:t>
            </a:r>
          </a:p>
          <a:p>
            <a:pPr lvl="1">
              <a:lnSpc>
                <a:spcPts val="1800"/>
              </a:lnSpc>
            </a:pPr>
            <a:endParaRPr lang="en-GB" sz="1600" dirty="0" smtClean="0">
              <a:latin typeface="Verdana" pitchFamily="34" charset="0"/>
            </a:endParaRPr>
          </a:p>
          <a:p>
            <a:pPr lvl="1">
              <a:lnSpc>
                <a:spcPts val="1800"/>
              </a:lnSpc>
            </a:pPr>
            <a:endParaRPr lang="en-GB" sz="1600" dirty="0">
              <a:latin typeface="Verdana" pitchFamily="34" charset="0"/>
            </a:endParaRPr>
          </a:p>
          <a:p>
            <a:pPr lvl="1">
              <a:lnSpc>
                <a:spcPts val="1800"/>
              </a:lnSpc>
            </a:pPr>
            <a:endParaRPr lang="en-GB" sz="1600" dirty="0" smtClean="0">
              <a:latin typeface="Verdana" pitchFamily="34" charset="0"/>
            </a:endParaRPr>
          </a:p>
          <a:p>
            <a:pPr lvl="1">
              <a:lnSpc>
                <a:spcPts val="1800"/>
              </a:lnSpc>
            </a:pPr>
            <a:endParaRPr lang="en-GB" sz="1600" dirty="0">
              <a:latin typeface="Verdana" pitchFamily="34" charset="0"/>
            </a:endParaRPr>
          </a:p>
          <a:p>
            <a:pPr lvl="1">
              <a:lnSpc>
                <a:spcPts val="1800"/>
              </a:lnSpc>
            </a:pPr>
            <a:endParaRPr lang="en-GB" sz="1600" dirty="0"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Verdana" pitchFamily="34" charset="0"/>
              </a:rPr>
              <a:t>2) Screening for new surfactants </a:t>
            </a:r>
            <a:r>
              <a:rPr lang="en-GB" sz="1600" dirty="0" smtClean="0">
                <a:latin typeface="Verdana" pitchFamily="34" charset="0"/>
              </a:rPr>
              <a:t>(together with UHU)</a:t>
            </a:r>
            <a:endParaRPr lang="en-GB" sz="1600" dirty="0">
              <a:latin typeface="Verdana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10 surfactants, 3 algal strains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4 Criteria: Foaming</a:t>
            </a:r>
            <a:r>
              <a:rPr lang="en-GB" sz="1600" dirty="0">
                <a:latin typeface="Verdana" pitchFamily="34" charset="0"/>
              </a:rPr>
              <a:t>, </a:t>
            </a:r>
            <a:r>
              <a:rPr lang="en-GB" sz="1600" dirty="0" smtClean="0">
                <a:latin typeface="Verdana" pitchFamily="34" charset="0"/>
              </a:rPr>
              <a:t>Toxicity, Biodegradability</a:t>
            </a:r>
            <a:r>
              <a:rPr lang="en-GB" sz="1600" dirty="0">
                <a:latin typeface="Verdana" pitchFamily="34" charset="0"/>
              </a:rPr>
              <a:t>, </a:t>
            </a:r>
            <a:r>
              <a:rPr lang="en-GB" sz="1600" dirty="0" smtClean="0">
                <a:latin typeface="Verdana" pitchFamily="34" charset="0"/>
              </a:rPr>
              <a:t>Hold-up</a:t>
            </a:r>
            <a:endParaRPr lang="en-GB" sz="1600" dirty="0">
              <a:latin typeface="Verdana" pitchFamily="34" charset="0"/>
            </a:endParaRPr>
          </a:p>
          <a:p>
            <a:pPr lvl="1">
              <a:lnSpc>
                <a:spcPct val="150000"/>
              </a:lnSpc>
            </a:pPr>
            <a:endParaRPr lang="en-GB" sz="1600" dirty="0" smtClean="0">
              <a:latin typeface="Verdana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GB" sz="1600" dirty="0">
                <a:latin typeface="Verdana" pitchFamily="34" charset="0"/>
              </a:rPr>
              <a:t>	</a:t>
            </a:r>
            <a:r>
              <a:rPr lang="en-GB" sz="1600" dirty="0" smtClean="0">
                <a:latin typeface="Verdana" pitchFamily="34" charset="0"/>
              </a:rPr>
              <a:t>	Pluronic </a:t>
            </a:r>
            <a:r>
              <a:rPr lang="en-GB" sz="1600" dirty="0">
                <a:latin typeface="Verdana" pitchFamily="34" charset="0"/>
              </a:rPr>
              <a:t>F68</a:t>
            </a:r>
            <a:r>
              <a:rPr lang="nl-NL" sz="1600" dirty="0">
                <a:latin typeface="Verdana" pitchFamily="34" charset="0"/>
              </a:rPr>
              <a:t>	</a:t>
            </a:r>
          </a:p>
          <a:p>
            <a:pPr>
              <a:lnSpc>
                <a:spcPts val="1800"/>
              </a:lnSpc>
            </a:pPr>
            <a:endParaRPr lang="en-GB" sz="1600" dirty="0">
              <a:latin typeface="Verdana" pitchFamily="34" charset="0"/>
            </a:endParaRPr>
          </a:p>
          <a:p>
            <a:pPr marL="712788" indent="-266700">
              <a:lnSpc>
                <a:spcPts val="1800"/>
              </a:lnSpc>
            </a:pPr>
            <a:endParaRPr lang="en-GB" sz="1400" dirty="0">
              <a:latin typeface="Verdan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55776" y="-1107504"/>
            <a:ext cx="914400" cy="91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01" b="5384"/>
          <a:stretch/>
        </p:blipFill>
        <p:spPr>
          <a:xfrm>
            <a:off x="6084168" y="1160885"/>
            <a:ext cx="1917684" cy="27446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1173427" y="4869160"/>
            <a:ext cx="648072" cy="216024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14000"/>
                    </a14:imgEffect>
                    <a14:imgEffect>
                      <a14:brightnessContrast bright="19000" contras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820" t="13143" r="20180" b="10357"/>
          <a:stretch/>
        </p:blipFill>
        <p:spPr>
          <a:xfrm>
            <a:off x="7205422" y="3075494"/>
            <a:ext cx="1938577" cy="290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0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 1"/>
          <p:cNvSpPr txBox="1">
            <a:spLocks/>
          </p:cNvSpPr>
          <p:nvPr/>
        </p:nvSpPr>
        <p:spPr bwMode="auto">
          <a:xfrm>
            <a:off x="288222" y="187691"/>
            <a:ext cx="8442796" cy="81620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18000" tIns="0" rIns="91440" bIns="32400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000" kern="1200">
                <a:solidFill>
                  <a:schemeClr val="bg2"/>
                </a:solidFill>
                <a:latin typeface="Verdana" pitchFamily="34" charset="0"/>
                <a:ea typeface="+mj-ea"/>
                <a:cs typeface="+mj-cs"/>
              </a:defRPr>
            </a:lvl1pPr>
            <a:lvl2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2pPr>
            <a:lvl3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3pPr>
            <a:lvl4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4pPr>
            <a:lvl5pPr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5pPr>
            <a:lvl6pPr marL="4572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6pPr>
            <a:lvl7pPr marL="9144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7pPr>
            <a:lvl8pPr marL="13716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8pPr>
            <a:lvl9pPr marL="1828800" algn="l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>
              <a:lnSpc>
                <a:spcPts val="1800"/>
              </a:lnSpc>
            </a:pPr>
            <a:endParaRPr lang="en-GB" sz="3200" dirty="0" smtClean="0"/>
          </a:p>
          <a:p>
            <a:pPr>
              <a:lnSpc>
                <a:spcPts val="1800"/>
              </a:lnSpc>
            </a:pPr>
            <a:r>
              <a:rPr lang="en-GB" sz="3200" dirty="0" smtClean="0"/>
              <a:t>Reminder</a:t>
            </a:r>
            <a:endParaRPr lang="en-GB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88222" y="1173140"/>
            <a:ext cx="8855778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nl-NL" sz="1600" dirty="0">
                <a:latin typeface="Verdana" pitchFamily="34" charset="0"/>
              </a:rPr>
              <a:t>	</a:t>
            </a:r>
          </a:p>
          <a:p>
            <a:pPr>
              <a:lnSpc>
                <a:spcPts val="1800"/>
              </a:lnSpc>
            </a:pPr>
            <a:r>
              <a:rPr lang="en-GB" sz="1600" dirty="0" smtClean="0">
                <a:latin typeface="Verdana" pitchFamily="34" charset="0"/>
              </a:rPr>
              <a:t>3</a:t>
            </a:r>
            <a:r>
              <a:rPr lang="en-GB" sz="1600" dirty="0">
                <a:latin typeface="Verdana" pitchFamily="34" charset="0"/>
              </a:rPr>
              <a:t>) </a:t>
            </a:r>
            <a:r>
              <a:rPr lang="en-GB" sz="1600" dirty="0">
                <a:latin typeface="Verdana" pitchFamily="34" charset="0"/>
              </a:rPr>
              <a:t>Growth </a:t>
            </a:r>
            <a:r>
              <a:rPr lang="en-GB" sz="1600" dirty="0">
                <a:latin typeface="Verdana" pitchFamily="34" charset="0"/>
              </a:rPr>
              <a:t>results in </a:t>
            </a:r>
            <a:r>
              <a:rPr lang="en-GB" sz="1600" dirty="0" smtClean="0">
                <a:latin typeface="Verdana" pitchFamily="34" charset="0"/>
              </a:rPr>
              <a:t>G2 reactor </a:t>
            </a:r>
            <a:r>
              <a:rPr lang="en-GB" sz="1600" dirty="0">
                <a:latin typeface="Verdana" pitchFamily="34" charset="0"/>
              </a:rPr>
              <a:t>design </a:t>
            </a:r>
          </a:p>
          <a:p>
            <a:pPr marL="712788" indent="-266700">
              <a:lnSpc>
                <a:spcPct val="150000"/>
              </a:lnSpc>
            </a:pPr>
            <a:r>
              <a:rPr lang="en-GB" sz="1600" dirty="0">
                <a:latin typeface="Verdana" pitchFamily="34" charset="0"/>
              </a:rPr>
              <a:t>+ 	</a:t>
            </a:r>
            <a:r>
              <a:rPr lang="en-GB" sz="1600" dirty="0">
                <a:latin typeface="Verdana" pitchFamily="34" charset="0"/>
              </a:rPr>
              <a:t>Proof: growth </a:t>
            </a:r>
            <a:r>
              <a:rPr lang="en-GB" sz="1600" dirty="0">
                <a:latin typeface="Verdana" pitchFamily="34" charset="0"/>
              </a:rPr>
              <a:t>in </a:t>
            </a:r>
            <a:r>
              <a:rPr lang="en-GB" sz="1600" dirty="0" smtClean="0">
                <a:latin typeface="Verdana" pitchFamily="34" charset="0"/>
              </a:rPr>
              <a:t>PF68 (</a:t>
            </a:r>
            <a:r>
              <a:rPr lang="en-GB" sz="1600" i="1" dirty="0">
                <a:latin typeface="Verdana" pitchFamily="34" charset="0"/>
              </a:rPr>
              <a:t>C. sorokiniana </a:t>
            </a:r>
            <a:r>
              <a:rPr lang="en-GB" sz="1600" dirty="0">
                <a:latin typeface="Verdana" pitchFamily="34" charset="0"/>
              </a:rPr>
              <a:t>and </a:t>
            </a:r>
            <a:r>
              <a:rPr lang="en-GB" sz="1600" i="1" dirty="0">
                <a:latin typeface="Verdana" pitchFamily="34" charset="0"/>
              </a:rPr>
              <a:t>S. obliquus</a:t>
            </a:r>
            <a:r>
              <a:rPr lang="en-GB" sz="1600" dirty="0" smtClean="0">
                <a:latin typeface="Verdana" pitchFamily="34" charset="0"/>
              </a:rPr>
              <a:t>)</a:t>
            </a:r>
            <a:endParaRPr lang="en-GB" sz="1600" dirty="0">
              <a:latin typeface="Verdana" pitchFamily="34" charset="0"/>
            </a:endParaRPr>
          </a:p>
          <a:p>
            <a:pPr marL="712788" indent="-266700">
              <a:lnSpc>
                <a:spcPct val="150000"/>
              </a:lnSpc>
            </a:pPr>
            <a:r>
              <a:rPr lang="en-GB" sz="1600" dirty="0">
                <a:latin typeface="Verdana" pitchFamily="34" charset="0"/>
              </a:rPr>
              <a:t>+ </a:t>
            </a:r>
            <a:r>
              <a:rPr lang="en-GB" sz="1600" dirty="0">
                <a:latin typeface="Verdana" pitchFamily="34" charset="0"/>
              </a:rPr>
              <a:t>	PF68 foams for long (weeks)</a:t>
            </a:r>
          </a:p>
          <a:p>
            <a:pPr marL="712788" lvl="1" indent="-266700">
              <a:lnSpc>
                <a:spcPct val="150000"/>
              </a:lnSpc>
            </a:pPr>
            <a:r>
              <a:rPr lang="en-GB" sz="1600" dirty="0">
                <a:latin typeface="Verdana" pitchFamily="34" charset="0"/>
              </a:rPr>
              <a:t>- 	Slow growth: low algae &amp; liquid holdup &amp; gas off</a:t>
            </a:r>
          </a:p>
          <a:p>
            <a:pPr marL="712788" lvl="1" indent="-266700">
              <a:lnSpc>
                <a:spcPct val="150000"/>
              </a:lnSpc>
              <a:buFontTx/>
              <a:buChar char="-"/>
            </a:pPr>
            <a:r>
              <a:rPr lang="en-GB" sz="1600" dirty="0">
                <a:latin typeface="Verdana" pitchFamily="34" charset="0"/>
              </a:rPr>
              <a:t>Non-reproducible growth: biofilm &amp; settling</a:t>
            </a:r>
          </a:p>
          <a:p>
            <a:pPr marL="712788" indent="-266700">
              <a:lnSpc>
                <a:spcPts val="1800"/>
              </a:lnSpc>
            </a:pPr>
            <a:endParaRPr lang="en-GB" sz="1400" dirty="0">
              <a:latin typeface="Verdan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55776" y="-1107504"/>
            <a:ext cx="914400" cy="91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614308" y="3629386"/>
            <a:ext cx="2648917" cy="2289286"/>
            <a:chOff x="670479" y="1628800"/>
            <a:chExt cx="7234459" cy="4890907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2473381" y="1628800"/>
              <a:ext cx="3193786" cy="0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9411" y="2763985"/>
              <a:ext cx="1183371" cy="526006"/>
            </a:xfrm>
            <a:prstGeom prst="rect">
              <a:avLst/>
            </a:prstGeom>
          </p:spPr>
        </p:pic>
        <p:cxnSp>
          <p:nvCxnSpPr>
            <p:cNvPr id="10" name="Straight Connector 9"/>
            <p:cNvCxnSpPr/>
            <p:nvPr/>
          </p:nvCxnSpPr>
          <p:spPr>
            <a:xfrm>
              <a:off x="5724130" y="4084631"/>
              <a:ext cx="1015825" cy="0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12" name="Parallelogram 11"/>
            <p:cNvSpPr/>
            <p:nvPr/>
          </p:nvSpPr>
          <p:spPr>
            <a:xfrm flipH="1">
              <a:off x="670479" y="5297722"/>
              <a:ext cx="680115" cy="536672"/>
            </a:xfrm>
            <a:prstGeom prst="parallelogram">
              <a:avLst>
                <a:gd name="adj" fmla="val 109822"/>
              </a:avLst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1242026" y="3173211"/>
              <a:ext cx="6662912" cy="3193656"/>
              <a:chOff x="1706627" y="2950119"/>
              <a:chExt cx="6662912" cy="3193656"/>
            </a:xfrm>
          </p:grpSpPr>
          <p:grpSp>
            <p:nvGrpSpPr>
              <p:cNvPr id="198" name="Group 197"/>
              <p:cNvGrpSpPr/>
              <p:nvPr/>
            </p:nvGrpSpPr>
            <p:grpSpPr>
              <a:xfrm>
                <a:off x="1706627" y="2950119"/>
                <a:ext cx="6662912" cy="3193656"/>
                <a:chOff x="2220997" y="2352420"/>
                <a:chExt cx="6662912" cy="3193656"/>
              </a:xfrm>
            </p:grpSpPr>
            <p:sp>
              <p:nvSpPr>
                <p:cNvPr id="200" name="Cube 199"/>
                <p:cNvSpPr/>
                <p:nvPr/>
              </p:nvSpPr>
              <p:spPr>
                <a:xfrm>
                  <a:off x="2220997" y="2369065"/>
                  <a:ext cx="307594" cy="3177011"/>
                </a:xfrm>
                <a:prstGeom prst="cube">
                  <a:avLst>
                    <a:gd name="adj" fmla="val 57912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01" name="Cube 200"/>
                <p:cNvSpPr/>
                <p:nvPr/>
              </p:nvSpPr>
              <p:spPr>
                <a:xfrm>
                  <a:off x="2306512" y="5281728"/>
                  <a:ext cx="2332874" cy="264348"/>
                </a:xfrm>
                <a:prstGeom prst="cube">
                  <a:avLst>
                    <a:gd name="adj" fmla="val 51595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02" name="Parallelogram 201"/>
                <p:cNvSpPr/>
                <p:nvPr/>
              </p:nvSpPr>
              <p:spPr>
                <a:xfrm>
                  <a:off x="7236869" y="4120377"/>
                  <a:ext cx="1647040" cy="78004"/>
                </a:xfrm>
                <a:prstGeom prst="parallelogram">
                  <a:avLst>
                    <a:gd name="adj" fmla="val 109024"/>
                  </a:avLst>
                </a:prstGeom>
                <a:solidFill>
                  <a:sysClr val="window" lastClr="FFFFFF"/>
                </a:solidFill>
                <a:ln w="317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03" name="Cube 202"/>
                <p:cNvSpPr/>
                <p:nvPr/>
              </p:nvSpPr>
              <p:spPr>
                <a:xfrm>
                  <a:off x="2230095" y="2352420"/>
                  <a:ext cx="2472905" cy="284917"/>
                </a:xfrm>
                <a:prstGeom prst="cube">
                  <a:avLst>
                    <a:gd name="adj" fmla="val 65691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204" name="Cube 203"/>
                <p:cNvSpPr/>
                <p:nvPr/>
              </p:nvSpPr>
              <p:spPr>
                <a:xfrm>
                  <a:off x="4404627" y="2360392"/>
                  <a:ext cx="321763" cy="3185684"/>
                </a:xfrm>
                <a:prstGeom prst="cube">
                  <a:avLst>
                    <a:gd name="adj" fmla="val 57912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99" name="Rectangle 198"/>
              <p:cNvSpPr/>
              <p:nvPr/>
            </p:nvSpPr>
            <p:spPr>
              <a:xfrm rot="5400000">
                <a:off x="1461044" y="3592235"/>
                <a:ext cx="2812618" cy="2063323"/>
              </a:xfrm>
              <a:prstGeom prst="rect">
                <a:avLst/>
              </a:prstGeom>
              <a:blipFill dpi="0" rotWithShape="1">
                <a:blip r:embed="rId6" cstate="print">
                  <a:alphaModFix amt="46000"/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rightnessContrast contrast="47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/>
            <p:cNvSpPr/>
            <p:nvPr/>
          </p:nvSpPr>
          <p:spPr>
            <a:xfrm>
              <a:off x="1674654" y="3198098"/>
              <a:ext cx="176335" cy="125813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2019300" y="3198098"/>
              <a:ext cx="176335" cy="125813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401117" y="3201714"/>
              <a:ext cx="176335" cy="125813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111468" y="3201714"/>
              <a:ext cx="176335" cy="125813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2771800" y="3194319"/>
              <a:ext cx="176335" cy="125813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>
            <a:xfrm flipV="1">
              <a:off x="1762822" y="2462478"/>
              <a:ext cx="726462" cy="802142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>
            <a:xfrm flipH="1" flipV="1">
              <a:off x="2489284" y="2462478"/>
              <a:ext cx="710352" cy="773278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cxnSp>
          <p:nvCxnSpPr>
            <p:cNvPr id="22" name="Straight Connector 21"/>
            <p:cNvCxnSpPr/>
            <p:nvPr/>
          </p:nvCxnSpPr>
          <p:spPr>
            <a:xfrm flipH="1" flipV="1">
              <a:off x="2473381" y="1628800"/>
              <a:ext cx="10387" cy="1635821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23" name="Flowchart: Connector 22"/>
            <p:cNvSpPr/>
            <p:nvPr/>
          </p:nvSpPr>
          <p:spPr>
            <a:xfrm flipV="1">
              <a:off x="6012160" y="2155676"/>
              <a:ext cx="45719" cy="45719"/>
            </a:xfrm>
            <a:prstGeom prst="flowChartConnector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lowchart: Connector 23"/>
            <p:cNvSpPr/>
            <p:nvPr/>
          </p:nvSpPr>
          <p:spPr>
            <a:xfrm>
              <a:off x="4355976" y="6011991"/>
              <a:ext cx="360040" cy="436119"/>
            </a:xfrm>
            <a:prstGeom prst="flowChartConnector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5353224" y="1836328"/>
              <a:ext cx="686861" cy="1919445"/>
              <a:chOff x="5775838" y="1089979"/>
              <a:chExt cx="686861" cy="1919445"/>
            </a:xfrm>
          </p:grpSpPr>
          <p:sp>
            <p:nvSpPr>
              <p:cNvPr id="38" name="Flowchart: Delay 37"/>
              <p:cNvSpPr/>
              <p:nvPr/>
            </p:nvSpPr>
            <p:spPr>
              <a:xfrm rot="5400000">
                <a:off x="5931889" y="2342005"/>
                <a:ext cx="374903" cy="668189"/>
              </a:xfrm>
              <a:prstGeom prst="flowChartDelay">
                <a:avLst/>
              </a:prstGeom>
              <a:blipFill dpi="0" rotWithShape="1">
                <a:blip r:embed="rId8">
                  <a:alphaModFix amt="52000"/>
                </a:blip>
                <a:srcRect/>
                <a:stretch>
                  <a:fillRect/>
                </a:stretch>
              </a:blipFill>
              <a:ln w="3175" cap="flat" cmpd="sng" algn="ctr">
                <a:solidFill>
                  <a:srgbClr val="1F497D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Flowchart: Delay 38"/>
              <p:cNvSpPr/>
              <p:nvPr/>
            </p:nvSpPr>
            <p:spPr>
              <a:xfrm rot="16200000">
                <a:off x="5917235" y="1092599"/>
                <a:ext cx="394804" cy="677597"/>
              </a:xfrm>
              <a:prstGeom prst="flowChartDelay">
                <a:avLst/>
              </a:prstGeom>
              <a:blipFill dpi="0" rotWithShape="1">
                <a:blip r:embed="rId8">
                  <a:alphaModFix amt="52000"/>
                </a:blip>
                <a:srcRect/>
                <a:stretch>
                  <a:fillRect/>
                </a:stretch>
              </a:blipFill>
              <a:ln w="3175" cap="flat" cmpd="sng" algn="ctr">
                <a:solidFill>
                  <a:srgbClr val="1F497D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40" name="Group 39"/>
              <p:cNvGrpSpPr/>
              <p:nvPr/>
            </p:nvGrpSpPr>
            <p:grpSpPr>
              <a:xfrm>
                <a:off x="5775838" y="1628800"/>
                <a:ext cx="686861" cy="859846"/>
                <a:chOff x="-61857" y="586508"/>
                <a:chExt cx="4341090" cy="5844645"/>
              </a:xfrm>
            </p:grpSpPr>
            <p:sp>
              <p:nvSpPr>
                <p:cNvPr id="43" name="Flowchart: Connector 42"/>
                <p:cNvSpPr/>
                <p:nvPr/>
              </p:nvSpPr>
              <p:spPr>
                <a:xfrm flipV="1">
                  <a:off x="1723803" y="2049488"/>
                  <a:ext cx="45719" cy="45719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Flowchart: Connector 43"/>
                <p:cNvSpPr/>
                <p:nvPr/>
              </p:nvSpPr>
              <p:spPr>
                <a:xfrm flipV="1">
                  <a:off x="1776900" y="2052958"/>
                  <a:ext cx="45719" cy="45719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5" name="Flowchart: Connector 44"/>
                <p:cNvSpPr/>
                <p:nvPr/>
              </p:nvSpPr>
              <p:spPr>
                <a:xfrm flipV="1">
                  <a:off x="1888418" y="2052957"/>
                  <a:ext cx="45719" cy="45719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-61857" y="586508"/>
                  <a:ext cx="4282539" cy="5837576"/>
                </a:xfrm>
                <a:prstGeom prst="rect">
                  <a:avLst/>
                </a:prstGeom>
                <a:blipFill dpi="0" rotWithShape="1">
                  <a:blip r:embed="rId8">
                    <a:alphaModFix amt="52000"/>
                  </a:blip>
                  <a:srcRect/>
                  <a:stretch>
                    <a:fillRect/>
                  </a:stretch>
                </a:blip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Flowchart: Connector 46"/>
                <p:cNvSpPr/>
                <p:nvPr/>
              </p:nvSpPr>
              <p:spPr>
                <a:xfrm>
                  <a:off x="-61857" y="607033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Flowchart: Connector 47"/>
                <p:cNvSpPr/>
                <p:nvPr/>
              </p:nvSpPr>
              <p:spPr>
                <a:xfrm>
                  <a:off x="298183" y="607033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49" name="Flowchart: Connector 48"/>
                <p:cNvSpPr/>
                <p:nvPr/>
              </p:nvSpPr>
              <p:spPr>
                <a:xfrm>
                  <a:off x="1018263" y="607033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0" name="Flowchart: Connector 49"/>
                <p:cNvSpPr/>
                <p:nvPr/>
              </p:nvSpPr>
              <p:spPr>
                <a:xfrm>
                  <a:off x="658223" y="608092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1" name="Flowchart: Connector 50"/>
                <p:cNvSpPr/>
                <p:nvPr/>
              </p:nvSpPr>
              <p:spPr>
                <a:xfrm>
                  <a:off x="1378303" y="607033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Flowchart: Connector 51"/>
                <p:cNvSpPr/>
                <p:nvPr/>
              </p:nvSpPr>
              <p:spPr>
                <a:xfrm>
                  <a:off x="1735733" y="607567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Flowchart: Connector 52"/>
                <p:cNvSpPr/>
                <p:nvPr/>
              </p:nvSpPr>
              <p:spPr>
                <a:xfrm>
                  <a:off x="2095773" y="606537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Flowchart: Connector 53"/>
                <p:cNvSpPr/>
                <p:nvPr/>
              </p:nvSpPr>
              <p:spPr>
                <a:xfrm>
                  <a:off x="2429447" y="60709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5" name="Flowchart: Connector 54"/>
                <p:cNvSpPr/>
                <p:nvPr/>
              </p:nvSpPr>
              <p:spPr>
                <a:xfrm>
                  <a:off x="2770547" y="606537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6" name="Flowchart: Connector 55"/>
                <p:cNvSpPr/>
                <p:nvPr/>
              </p:nvSpPr>
              <p:spPr>
                <a:xfrm>
                  <a:off x="3146380" y="60709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7" name="Flowchart: Connector 56"/>
                <p:cNvSpPr/>
                <p:nvPr/>
              </p:nvSpPr>
              <p:spPr>
                <a:xfrm>
                  <a:off x="3506420" y="607567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Flowchart: Connector 57"/>
                <p:cNvSpPr/>
                <p:nvPr/>
              </p:nvSpPr>
              <p:spPr>
                <a:xfrm>
                  <a:off x="3866460" y="607624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Flowchart: Connector 58"/>
                <p:cNvSpPr/>
                <p:nvPr/>
              </p:nvSpPr>
              <p:spPr>
                <a:xfrm>
                  <a:off x="118163" y="574866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Flowchart: Connector 59"/>
                <p:cNvSpPr/>
                <p:nvPr/>
              </p:nvSpPr>
              <p:spPr>
                <a:xfrm>
                  <a:off x="478203" y="574866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Flowchart: Connector 60"/>
                <p:cNvSpPr/>
                <p:nvPr/>
              </p:nvSpPr>
              <p:spPr>
                <a:xfrm>
                  <a:off x="1198283" y="574866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Flowchart: Connector 61"/>
                <p:cNvSpPr/>
                <p:nvPr/>
              </p:nvSpPr>
              <p:spPr>
                <a:xfrm>
                  <a:off x="838243" y="575925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3" name="Flowchart: Connector 62"/>
                <p:cNvSpPr/>
                <p:nvPr/>
              </p:nvSpPr>
              <p:spPr>
                <a:xfrm>
                  <a:off x="1558323" y="574866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4" name="Flowchart: Connector 63"/>
                <p:cNvSpPr/>
                <p:nvPr/>
              </p:nvSpPr>
              <p:spPr>
                <a:xfrm>
                  <a:off x="1915753" y="575400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Flowchart: Connector 64"/>
                <p:cNvSpPr/>
                <p:nvPr/>
              </p:nvSpPr>
              <p:spPr>
                <a:xfrm>
                  <a:off x="2275793" y="574370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6" name="Flowchart: Connector 65"/>
                <p:cNvSpPr/>
                <p:nvPr/>
              </p:nvSpPr>
              <p:spPr>
                <a:xfrm>
                  <a:off x="2609467" y="574924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7" name="Flowchart: Connector 66"/>
                <p:cNvSpPr/>
                <p:nvPr/>
              </p:nvSpPr>
              <p:spPr>
                <a:xfrm>
                  <a:off x="2950567" y="574370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8" name="Flowchart: Connector 67"/>
                <p:cNvSpPr/>
                <p:nvPr/>
              </p:nvSpPr>
              <p:spPr>
                <a:xfrm>
                  <a:off x="3326400" y="574924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69" name="Flowchart: Connector 68"/>
                <p:cNvSpPr/>
                <p:nvPr/>
              </p:nvSpPr>
              <p:spPr>
                <a:xfrm>
                  <a:off x="3686440" y="575400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0" name="Flowchart: Connector 69"/>
                <p:cNvSpPr/>
                <p:nvPr/>
              </p:nvSpPr>
              <p:spPr>
                <a:xfrm>
                  <a:off x="-61857" y="544146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1" name="Flowchart: Connector 70"/>
                <p:cNvSpPr/>
                <p:nvPr/>
              </p:nvSpPr>
              <p:spPr>
                <a:xfrm>
                  <a:off x="298183" y="544146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Flowchart: Connector 71"/>
                <p:cNvSpPr/>
                <p:nvPr/>
              </p:nvSpPr>
              <p:spPr>
                <a:xfrm>
                  <a:off x="1018263" y="544146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Flowchart: Connector 72"/>
                <p:cNvSpPr/>
                <p:nvPr/>
              </p:nvSpPr>
              <p:spPr>
                <a:xfrm>
                  <a:off x="658223" y="545205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Flowchart: Connector 73"/>
                <p:cNvSpPr/>
                <p:nvPr/>
              </p:nvSpPr>
              <p:spPr>
                <a:xfrm>
                  <a:off x="1378303" y="544146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Flowchart: Connector 74"/>
                <p:cNvSpPr/>
                <p:nvPr/>
              </p:nvSpPr>
              <p:spPr>
                <a:xfrm>
                  <a:off x="1735733" y="544680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6" name="Flowchart: Connector 75"/>
                <p:cNvSpPr/>
                <p:nvPr/>
              </p:nvSpPr>
              <p:spPr>
                <a:xfrm>
                  <a:off x="2095773" y="543650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7" name="Flowchart: Connector 76"/>
                <p:cNvSpPr/>
                <p:nvPr/>
              </p:nvSpPr>
              <p:spPr>
                <a:xfrm>
                  <a:off x="2429447" y="544204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8" name="Flowchart: Connector 77"/>
                <p:cNvSpPr/>
                <p:nvPr/>
              </p:nvSpPr>
              <p:spPr>
                <a:xfrm>
                  <a:off x="2770547" y="543650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9" name="Flowchart: Connector 78"/>
                <p:cNvSpPr/>
                <p:nvPr/>
              </p:nvSpPr>
              <p:spPr>
                <a:xfrm>
                  <a:off x="3146380" y="544204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0" name="Flowchart: Connector 79"/>
                <p:cNvSpPr/>
                <p:nvPr/>
              </p:nvSpPr>
              <p:spPr>
                <a:xfrm>
                  <a:off x="3506420" y="544680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1" name="Flowchart: Connector 80"/>
                <p:cNvSpPr/>
                <p:nvPr/>
              </p:nvSpPr>
              <p:spPr>
                <a:xfrm>
                  <a:off x="3866460" y="544737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82" name="Group 81"/>
                <p:cNvGrpSpPr/>
                <p:nvPr/>
              </p:nvGrpSpPr>
              <p:grpSpPr>
                <a:xfrm>
                  <a:off x="-61857" y="4826605"/>
                  <a:ext cx="4288357" cy="672977"/>
                  <a:chOff x="4226500" y="4932793"/>
                  <a:chExt cx="4288357" cy="672977"/>
                </a:xfrm>
              </p:grpSpPr>
              <p:sp>
                <p:nvSpPr>
                  <p:cNvPr id="175" name="Flowchart: Connector 174"/>
                  <p:cNvSpPr/>
                  <p:nvPr/>
                </p:nvSpPr>
                <p:spPr>
                  <a:xfrm>
                    <a:off x="4406520" y="5244949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6" name="Flowchart: Connector 175"/>
                  <p:cNvSpPr/>
                  <p:nvPr/>
                </p:nvSpPr>
                <p:spPr>
                  <a:xfrm>
                    <a:off x="4766560" y="52449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7" name="Flowchart: Connector 176"/>
                  <p:cNvSpPr/>
                  <p:nvPr/>
                </p:nvSpPr>
                <p:spPr>
                  <a:xfrm>
                    <a:off x="5486640" y="524494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8" name="Flowchart: Connector 177"/>
                  <p:cNvSpPr/>
                  <p:nvPr/>
                </p:nvSpPr>
                <p:spPr>
                  <a:xfrm>
                    <a:off x="5126600" y="525553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9" name="Flowchart: Connector 178"/>
                  <p:cNvSpPr/>
                  <p:nvPr/>
                </p:nvSpPr>
                <p:spPr>
                  <a:xfrm>
                    <a:off x="5846680" y="5244949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0" name="Flowchart: Connector 179"/>
                  <p:cNvSpPr/>
                  <p:nvPr/>
                </p:nvSpPr>
                <p:spPr>
                  <a:xfrm>
                    <a:off x="6204110" y="525029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1" name="Flowchart: Connector 180"/>
                  <p:cNvSpPr/>
                  <p:nvPr/>
                </p:nvSpPr>
                <p:spPr>
                  <a:xfrm>
                    <a:off x="6564150" y="5239995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2" name="Flowchart: Connector 181"/>
                  <p:cNvSpPr/>
                  <p:nvPr/>
                </p:nvSpPr>
                <p:spPr>
                  <a:xfrm>
                    <a:off x="6897824" y="5245532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3" name="Flowchart: Connector 182"/>
                  <p:cNvSpPr/>
                  <p:nvPr/>
                </p:nvSpPr>
                <p:spPr>
                  <a:xfrm>
                    <a:off x="7238924" y="5239994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4" name="Flowchart: Connector 183"/>
                  <p:cNvSpPr/>
                  <p:nvPr/>
                </p:nvSpPr>
                <p:spPr>
                  <a:xfrm>
                    <a:off x="7614757" y="5245532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5" name="Flowchart: Connector 184"/>
                  <p:cNvSpPr/>
                  <p:nvPr/>
                </p:nvSpPr>
                <p:spPr>
                  <a:xfrm>
                    <a:off x="7974797" y="525029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6" name="Flowchart: Connector 185"/>
                  <p:cNvSpPr/>
                  <p:nvPr/>
                </p:nvSpPr>
                <p:spPr>
                  <a:xfrm>
                    <a:off x="4226500" y="49377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7" name="Flowchart: Connector 186"/>
                  <p:cNvSpPr/>
                  <p:nvPr/>
                </p:nvSpPr>
                <p:spPr>
                  <a:xfrm>
                    <a:off x="4586540" y="493774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8" name="Flowchart: Connector 187"/>
                  <p:cNvSpPr/>
                  <p:nvPr/>
                </p:nvSpPr>
                <p:spPr>
                  <a:xfrm>
                    <a:off x="5306620" y="4937746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89" name="Flowchart: Connector 188"/>
                  <p:cNvSpPr/>
                  <p:nvPr/>
                </p:nvSpPr>
                <p:spPr>
                  <a:xfrm>
                    <a:off x="4946580" y="4948336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0" name="Flowchart: Connector 189"/>
                  <p:cNvSpPr/>
                  <p:nvPr/>
                </p:nvSpPr>
                <p:spPr>
                  <a:xfrm>
                    <a:off x="5666660" y="49377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1" name="Flowchart: Connector 190"/>
                  <p:cNvSpPr/>
                  <p:nvPr/>
                </p:nvSpPr>
                <p:spPr>
                  <a:xfrm>
                    <a:off x="6024090" y="4943090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2" name="Flowchart: Connector 191"/>
                  <p:cNvSpPr/>
                  <p:nvPr/>
                </p:nvSpPr>
                <p:spPr>
                  <a:xfrm>
                    <a:off x="6384130" y="4932794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3" name="Flowchart: Connector 192"/>
                  <p:cNvSpPr/>
                  <p:nvPr/>
                </p:nvSpPr>
                <p:spPr>
                  <a:xfrm>
                    <a:off x="6717804" y="493833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4" name="Flowchart: Connector 193"/>
                  <p:cNvSpPr/>
                  <p:nvPr/>
                </p:nvSpPr>
                <p:spPr>
                  <a:xfrm>
                    <a:off x="7058904" y="4932793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5" name="Flowchart: Connector 194"/>
                  <p:cNvSpPr/>
                  <p:nvPr/>
                </p:nvSpPr>
                <p:spPr>
                  <a:xfrm>
                    <a:off x="7434737" y="493833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6" name="Flowchart: Connector 195"/>
                  <p:cNvSpPr/>
                  <p:nvPr/>
                </p:nvSpPr>
                <p:spPr>
                  <a:xfrm>
                    <a:off x="7794777" y="4943090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97" name="Flowchart: Connector 196"/>
                  <p:cNvSpPr/>
                  <p:nvPr/>
                </p:nvSpPr>
                <p:spPr>
                  <a:xfrm>
                    <a:off x="8154817" y="4943656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83" name="Flowchart: Connector 82"/>
                <p:cNvSpPr/>
                <p:nvPr/>
              </p:nvSpPr>
              <p:spPr>
                <a:xfrm>
                  <a:off x="170896" y="453522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4" name="Flowchart: Connector 83"/>
                <p:cNvSpPr/>
                <p:nvPr/>
              </p:nvSpPr>
              <p:spPr>
                <a:xfrm>
                  <a:off x="516760" y="453521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5" name="Flowchart: Connector 84"/>
                <p:cNvSpPr/>
                <p:nvPr/>
              </p:nvSpPr>
              <p:spPr>
                <a:xfrm>
                  <a:off x="1204036" y="45252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Flowchart: Connector 85"/>
                <p:cNvSpPr/>
                <p:nvPr/>
              </p:nvSpPr>
              <p:spPr>
                <a:xfrm>
                  <a:off x="876800" y="452864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7" name="Flowchart: Connector 86"/>
                <p:cNvSpPr/>
                <p:nvPr/>
              </p:nvSpPr>
              <p:spPr>
                <a:xfrm>
                  <a:off x="1562279" y="45252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8" name="Flowchart: Connector 87"/>
                <p:cNvSpPr/>
                <p:nvPr/>
              </p:nvSpPr>
              <p:spPr>
                <a:xfrm>
                  <a:off x="1911277" y="453522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9" name="Flowchart: Connector 88"/>
                <p:cNvSpPr/>
                <p:nvPr/>
              </p:nvSpPr>
              <p:spPr>
                <a:xfrm>
                  <a:off x="2271317" y="448218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0" name="Flowchart: Connector 89"/>
                <p:cNvSpPr/>
                <p:nvPr/>
              </p:nvSpPr>
              <p:spPr>
                <a:xfrm>
                  <a:off x="2648024" y="451793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1" name="Flowchart: Connector 90"/>
                <p:cNvSpPr/>
                <p:nvPr/>
              </p:nvSpPr>
              <p:spPr>
                <a:xfrm>
                  <a:off x="2983841" y="45206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Flowchart: Connector 91"/>
                <p:cNvSpPr/>
                <p:nvPr/>
              </p:nvSpPr>
              <p:spPr>
                <a:xfrm>
                  <a:off x="3340469" y="452590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3" name="Flowchart: Connector 92"/>
                <p:cNvSpPr/>
                <p:nvPr/>
              </p:nvSpPr>
              <p:spPr>
                <a:xfrm>
                  <a:off x="3700509" y="453522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4" name="Flowchart: Connector 93"/>
                <p:cNvSpPr/>
                <p:nvPr/>
              </p:nvSpPr>
              <p:spPr>
                <a:xfrm>
                  <a:off x="-23300" y="417439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5" name="Flowchart: Connector 94"/>
                <p:cNvSpPr/>
                <p:nvPr/>
              </p:nvSpPr>
              <p:spPr>
                <a:xfrm>
                  <a:off x="336740" y="417439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6" name="Flowchart: Connector 95"/>
                <p:cNvSpPr/>
                <p:nvPr/>
              </p:nvSpPr>
              <p:spPr>
                <a:xfrm>
                  <a:off x="1056820" y="417439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Flowchart: Connector 96"/>
                <p:cNvSpPr/>
                <p:nvPr/>
              </p:nvSpPr>
              <p:spPr>
                <a:xfrm>
                  <a:off x="696780" y="418498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8" name="Flowchart: Connector 97"/>
                <p:cNvSpPr/>
                <p:nvPr/>
              </p:nvSpPr>
              <p:spPr>
                <a:xfrm>
                  <a:off x="1416860" y="417439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9" name="Flowchart: Connector 98"/>
                <p:cNvSpPr/>
                <p:nvPr/>
              </p:nvSpPr>
              <p:spPr>
                <a:xfrm>
                  <a:off x="1774290" y="417974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0" name="Flowchart: Connector 99"/>
                <p:cNvSpPr/>
                <p:nvPr/>
              </p:nvSpPr>
              <p:spPr>
                <a:xfrm>
                  <a:off x="2134330" y="416944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1" name="Flowchart: Connector 100"/>
                <p:cNvSpPr/>
                <p:nvPr/>
              </p:nvSpPr>
              <p:spPr>
                <a:xfrm>
                  <a:off x="2468004" y="417498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2" name="Flowchart: Connector 101"/>
                <p:cNvSpPr/>
                <p:nvPr/>
              </p:nvSpPr>
              <p:spPr>
                <a:xfrm>
                  <a:off x="2809104" y="416944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Flowchart: Connector 102"/>
                <p:cNvSpPr/>
                <p:nvPr/>
              </p:nvSpPr>
              <p:spPr>
                <a:xfrm>
                  <a:off x="3184937" y="417498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Flowchart: Connector 103"/>
                <p:cNvSpPr/>
                <p:nvPr/>
              </p:nvSpPr>
              <p:spPr>
                <a:xfrm>
                  <a:off x="3520489" y="421051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5" name="Flowchart: Connector 104"/>
                <p:cNvSpPr/>
                <p:nvPr/>
              </p:nvSpPr>
              <p:spPr>
                <a:xfrm>
                  <a:off x="3866460" y="421051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6" name="Flowchart: Connector 105"/>
                <p:cNvSpPr/>
                <p:nvPr/>
              </p:nvSpPr>
              <p:spPr>
                <a:xfrm>
                  <a:off x="156720" y="384887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7" name="Flowchart: Connector 106"/>
                <p:cNvSpPr/>
                <p:nvPr/>
              </p:nvSpPr>
              <p:spPr>
                <a:xfrm>
                  <a:off x="516760" y="384887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8" name="Flowchart: Connector 107"/>
                <p:cNvSpPr/>
                <p:nvPr/>
              </p:nvSpPr>
              <p:spPr>
                <a:xfrm>
                  <a:off x="1236840" y="384887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9" name="Flowchart: Connector 108"/>
                <p:cNvSpPr/>
                <p:nvPr/>
              </p:nvSpPr>
              <p:spPr>
                <a:xfrm>
                  <a:off x="876800" y="385946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Flowchart: Connector 109"/>
                <p:cNvSpPr/>
                <p:nvPr/>
              </p:nvSpPr>
              <p:spPr>
                <a:xfrm>
                  <a:off x="1596880" y="384887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Flowchart: Connector 110"/>
                <p:cNvSpPr/>
                <p:nvPr/>
              </p:nvSpPr>
              <p:spPr>
                <a:xfrm>
                  <a:off x="1954310" y="385421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Flowchart: Connector 111"/>
                <p:cNvSpPr/>
                <p:nvPr/>
              </p:nvSpPr>
              <p:spPr>
                <a:xfrm>
                  <a:off x="2314350" y="384392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3" name="Flowchart: Connector 112"/>
                <p:cNvSpPr/>
                <p:nvPr/>
              </p:nvSpPr>
              <p:spPr>
                <a:xfrm>
                  <a:off x="2648024" y="384945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Flowchart: Connector 113"/>
                <p:cNvSpPr/>
                <p:nvPr/>
              </p:nvSpPr>
              <p:spPr>
                <a:xfrm>
                  <a:off x="2989124" y="384391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Flowchart: Connector 114"/>
                <p:cNvSpPr/>
                <p:nvPr/>
              </p:nvSpPr>
              <p:spPr>
                <a:xfrm>
                  <a:off x="3364957" y="384945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6" name="Flowchart: Connector 115"/>
                <p:cNvSpPr/>
                <p:nvPr/>
              </p:nvSpPr>
              <p:spPr>
                <a:xfrm>
                  <a:off x="3701863" y="385685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7" name="Flowchart: Connector 116"/>
                <p:cNvSpPr/>
                <p:nvPr/>
              </p:nvSpPr>
              <p:spPr>
                <a:xfrm>
                  <a:off x="-23300" y="354167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8" name="Flowchart: Connector 117"/>
                <p:cNvSpPr/>
                <p:nvPr/>
              </p:nvSpPr>
              <p:spPr>
                <a:xfrm>
                  <a:off x="336740" y="354167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9" name="Flowchart: Connector 118"/>
                <p:cNvSpPr/>
                <p:nvPr/>
              </p:nvSpPr>
              <p:spPr>
                <a:xfrm>
                  <a:off x="1056820" y="354167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Flowchart: Connector 119"/>
                <p:cNvSpPr/>
                <p:nvPr/>
              </p:nvSpPr>
              <p:spPr>
                <a:xfrm>
                  <a:off x="696780" y="355226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Flowchart: Connector 120"/>
                <p:cNvSpPr/>
                <p:nvPr/>
              </p:nvSpPr>
              <p:spPr>
                <a:xfrm>
                  <a:off x="1416860" y="354167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Flowchart: Connector 121"/>
                <p:cNvSpPr/>
                <p:nvPr/>
              </p:nvSpPr>
              <p:spPr>
                <a:xfrm>
                  <a:off x="1774290" y="35470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Flowchart: Connector 122"/>
                <p:cNvSpPr/>
                <p:nvPr/>
              </p:nvSpPr>
              <p:spPr>
                <a:xfrm>
                  <a:off x="2134330" y="353671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lowchart: Connector 123"/>
                <p:cNvSpPr/>
                <p:nvPr/>
              </p:nvSpPr>
              <p:spPr>
                <a:xfrm>
                  <a:off x="2468004" y="354225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Flowchart: Connector 124"/>
                <p:cNvSpPr/>
                <p:nvPr/>
              </p:nvSpPr>
              <p:spPr>
                <a:xfrm>
                  <a:off x="2809104" y="353671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lowchart: Connector 125"/>
                <p:cNvSpPr/>
                <p:nvPr/>
              </p:nvSpPr>
              <p:spPr>
                <a:xfrm>
                  <a:off x="3184937" y="354225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7" name="Flowchart: Connector 126"/>
                <p:cNvSpPr/>
                <p:nvPr/>
              </p:nvSpPr>
              <p:spPr>
                <a:xfrm>
                  <a:off x="3544977" y="354701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lowchart: Connector 127"/>
                <p:cNvSpPr/>
                <p:nvPr/>
              </p:nvSpPr>
              <p:spPr>
                <a:xfrm>
                  <a:off x="3905017" y="354758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lowchart: Connector 128"/>
                <p:cNvSpPr/>
                <p:nvPr/>
              </p:nvSpPr>
              <p:spPr>
                <a:xfrm>
                  <a:off x="170896" y="322894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lowchart: Connector 129"/>
                <p:cNvSpPr/>
                <p:nvPr/>
              </p:nvSpPr>
              <p:spPr>
                <a:xfrm>
                  <a:off x="530936" y="322894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lowchart: Connector 130"/>
                <p:cNvSpPr/>
                <p:nvPr/>
              </p:nvSpPr>
              <p:spPr>
                <a:xfrm>
                  <a:off x="1251016" y="322894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lowchart: Connector 131"/>
                <p:cNvSpPr/>
                <p:nvPr/>
              </p:nvSpPr>
              <p:spPr>
                <a:xfrm>
                  <a:off x="890976" y="323953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lowchart: Connector 132"/>
                <p:cNvSpPr/>
                <p:nvPr/>
              </p:nvSpPr>
              <p:spPr>
                <a:xfrm>
                  <a:off x="1611056" y="3228948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Flowchart: Connector 133"/>
                <p:cNvSpPr/>
                <p:nvPr/>
              </p:nvSpPr>
              <p:spPr>
                <a:xfrm>
                  <a:off x="1968486" y="323429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Flowchart: Connector 134"/>
                <p:cNvSpPr/>
                <p:nvPr/>
              </p:nvSpPr>
              <p:spPr>
                <a:xfrm>
                  <a:off x="2328526" y="3223994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lowchart: Connector 135"/>
                <p:cNvSpPr/>
                <p:nvPr/>
              </p:nvSpPr>
              <p:spPr>
                <a:xfrm>
                  <a:off x="2662200" y="322953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lowchart: Connector 136"/>
                <p:cNvSpPr/>
                <p:nvPr/>
              </p:nvSpPr>
              <p:spPr>
                <a:xfrm>
                  <a:off x="3003300" y="322399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lowchart: Connector 137"/>
                <p:cNvSpPr/>
                <p:nvPr/>
              </p:nvSpPr>
              <p:spPr>
                <a:xfrm>
                  <a:off x="3379133" y="3229531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Flowchart: Connector 138"/>
                <p:cNvSpPr/>
                <p:nvPr/>
              </p:nvSpPr>
              <p:spPr>
                <a:xfrm>
                  <a:off x="3739173" y="323429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0" name="Flowchart: Connector 139"/>
                <p:cNvSpPr/>
                <p:nvPr/>
              </p:nvSpPr>
              <p:spPr>
                <a:xfrm>
                  <a:off x="-9124" y="292174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1" name="Flowchart: Connector 140"/>
                <p:cNvSpPr/>
                <p:nvPr/>
              </p:nvSpPr>
              <p:spPr>
                <a:xfrm>
                  <a:off x="350916" y="2921746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2" name="Flowchart: Connector 141"/>
                <p:cNvSpPr/>
                <p:nvPr/>
              </p:nvSpPr>
              <p:spPr>
                <a:xfrm>
                  <a:off x="1070996" y="292174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3" name="Flowchart: Connector 142"/>
                <p:cNvSpPr/>
                <p:nvPr/>
              </p:nvSpPr>
              <p:spPr>
                <a:xfrm>
                  <a:off x="710956" y="293233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4" name="Flowchart: Connector 143"/>
                <p:cNvSpPr/>
                <p:nvPr/>
              </p:nvSpPr>
              <p:spPr>
                <a:xfrm>
                  <a:off x="1431036" y="2921747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lowchart: Connector 144"/>
                <p:cNvSpPr/>
                <p:nvPr/>
              </p:nvSpPr>
              <p:spPr>
                <a:xfrm>
                  <a:off x="1788466" y="292708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lowchart: Connector 145"/>
                <p:cNvSpPr/>
                <p:nvPr/>
              </p:nvSpPr>
              <p:spPr>
                <a:xfrm>
                  <a:off x="2148506" y="2916793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7" name="Flowchart: Connector 146"/>
                <p:cNvSpPr/>
                <p:nvPr/>
              </p:nvSpPr>
              <p:spPr>
                <a:xfrm>
                  <a:off x="2482180" y="292233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lowchart: Connector 147"/>
                <p:cNvSpPr/>
                <p:nvPr/>
              </p:nvSpPr>
              <p:spPr>
                <a:xfrm>
                  <a:off x="2823280" y="2916792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49" name="Flowchart: Connector 148"/>
                <p:cNvSpPr/>
                <p:nvPr/>
              </p:nvSpPr>
              <p:spPr>
                <a:xfrm>
                  <a:off x="3199113" y="2922330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50" name="Flowchart: Connector 149"/>
                <p:cNvSpPr/>
                <p:nvPr/>
              </p:nvSpPr>
              <p:spPr>
                <a:xfrm>
                  <a:off x="3559153" y="2927089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51" name="Flowchart: Connector 150"/>
                <p:cNvSpPr/>
                <p:nvPr/>
              </p:nvSpPr>
              <p:spPr>
                <a:xfrm>
                  <a:off x="3919193" y="2927655"/>
                  <a:ext cx="360040" cy="350233"/>
                </a:xfrm>
                <a:prstGeom prst="flowChartConnector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152" name="Group 151"/>
                <p:cNvGrpSpPr/>
                <p:nvPr/>
              </p:nvGrpSpPr>
              <p:grpSpPr>
                <a:xfrm>
                  <a:off x="-9124" y="2286460"/>
                  <a:ext cx="4108337" cy="672977"/>
                  <a:chOff x="4226500" y="4932793"/>
                  <a:chExt cx="4108337" cy="672977"/>
                </a:xfrm>
              </p:grpSpPr>
              <p:sp>
                <p:nvSpPr>
                  <p:cNvPr id="153" name="Flowchart: Connector 152"/>
                  <p:cNvSpPr/>
                  <p:nvPr/>
                </p:nvSpPr>
                <p:spPr>
                  <a:xfrm>
                    <a:off x="4406520" y="5244949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4" name="Flowchart: Connector 153"/>
                  <p:cNvSpPr/>
                  <p:nvPr/>
                </p:nvSpPr>
                <p:spPr>
                  <a:xfrm>
                    <a:off x="4766560" y="52449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5" name="Flowchart: Connector 154"/>
                  <p:cNvSpPr/>
                  <p:nvPr/>
                </p:nvSpPr>
                <p:spPr>
                  <a:xfrm>
                    <a:off x="5486640" y="524494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6" name="Flowchart: Connector 155"/>
                  <p:cNvSpPr/>
                  <p:nvPr/>
                </p:nvSpPr>
                <p:spPr>
                  <a:xfrm>
                    <a:off x="5126600" y="525553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7" name="Flowchart: Connector 156"/>
                  <p:cNvSpPr/>
                  <p:nvPr/>
                </p:nvSpPr>
                <p:spPr>
                  <a:xfrm>
                    <a:off x="5846680" y="5244949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8" name="Flowchart: Connector 157"/>
                  <p:cNvSpPr/>
                  <p:nvPr/>
                </p:nvSpPr>
                <p:spPr>
                  <a:xfrm>
                    <a:off x="6204110" y="525029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59" name="Flowchart: Connector 158"/>
                  <p:cNvSpPr/>
                  <p:nvPr/>
                </p:nvSpPr>
                <p:spPr>
                  <a:xfrm>
                    <a:off x="6564150" y="5239995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0" name="Flowchart: Connector 159"/>
                  <p:cNvSpPr/>
                  <p:nvPr/>
                </p:nvSpPr>
                <p:spPr>
                  <a:xfrm>
                    <a:off x="6897824" y="5245532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1" name="Flowchart: Connector 160"/>
                  <p:cNvSpPr/>
                  <p:nvPr/>
                </p:nvSpPr>
                <p:spPr>
                  <a:xfrm>
                    <a:off x="7238924" y="5239994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2" name="Flowchart: Connector 161"/>
                  <p:cNvSpPr/>
                  <p:nvPr/>
                </p:nvSpPr>
                <p:spPr>
                  <a:xfrm>
                    <a:off x="7614757" y="5245532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3" name="Flowchart: Connector 162"/>
                  <p:cNvSpPr/>
                  <p:nvPr/>
                </p:nvSpPr>
                <p:spPr>
                  <a:xfrm>
                    <a:off x="7974797" y="525029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4" name="Flowchart: Connector 163"/>
                  <p:cNvSpPr/>
                  <p:nvPr/>
                </p:nvSpPr>
                <p:spPr>
                  <a:xfrm>
                    <a:off x="4226500" y="49377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5" name="Flowchart: Connector 164"/>
                  <p:cNvSpPr/>
                  <p:nvPr/>
                </p:nvSpPr>
                <p:spPr>
                  <a:xfrm>
                    <a:off x="4586540" y="4937747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6" name="Flowchart: Connector 165"/>
                  <p:cNvSpPr/>
                  <p:nvPr/>
                </p:nvSpPr>
                <p:spPr>
                  <a:xfrm>
                    <a:off x="5306620" y="4937746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7" name="Flowchart: Connector 166"/>
                  <p:cNvSpPr/>
                  <p:nvPr/>
                </p:nvSpPr>
                <p:spPr>
                  <a:xfrm>
                    <a:off x="4946580" y="4948336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8" name="Flowchart: Connector 167"/>
                  <p:cNvSpPr/>
                  <p:nvPr/>
                </p:nvSpPr>
                <p:spPr>
                  <a:xfrm>
                    <a:off x="5666660" y="4937748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69" name="Flowchart: Connector 168"/>
                  <p:cNvSpPr/>
                  <p:nvPr/>
                </p:nvSpPr>
                <p:spPr>
                  <a:xfrm>
                    <a:off x="6024090" y="4943090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0" name="Flowchart: Connector 169"/>
                  <p:cNvSpPr/>
                  <p:nvPr/>
                </p:nvSpPr>
                <p:spPr>
                  <a:xfrm>
                    <a:off x="6384130" y="4932794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1" name="Flowchart: Connector 170"/>
                  <p:cNvSpPr/>
                  <p:nvPr/>
                </p:nvSpPr>
                <p:spPr>
                  <a:xfrm>
                    <a:off x="6717804" y="493833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2" name="Flowchart: Connector 171"/>
                  <p:cNvSpPr/>
                  <p:nvPr/>
                </p:nvSpPr>
                <p:spPr>
                  <a:xfrm>
                    <a:off x="7058904" y="4932793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3" name="Flowchart: Connector 172"/>
                  <p:cNvSpPr/>
                  <p:nvPr/>
                </p:nvSpPr>
                <p:spPr>
                  <a:xfrm>
                    <a:off x="7434737" y="4938331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74" name="Flowchart: Connector 173"/>
                  <p:cNvSpPr/>
                  <p:nvPr/>
                </p:nvSpPr>
                <p:spPr>
                  <a:xfrm>
                    <a:off x="7794777" y="4943090"/>
                    <a:ext cx="360040" cy="350233"/>
                  </a:xfrm>
                  <a:prstGeom prst="flowChartConnector">
                    <a:avLst/>
                  </a:prstGeom>
                  <a:solidFill>
                    <a:sysClr val="window" lastClr="FFFFFF"/>
                  </a:solidFill>
                  <a:ln w="31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Parallelogram 40"/>
              <p:cNvSpPr/>
              <p:nvPr/>
            </p:nvSpPr>
            <p:spPr>
              <a:xfrm>
                <a:off x="6069016" y="2865408"/>
                <a:ext cx="140221" cy="144016"/>
              </a:xfrm>
              <a:prstGeom prst="parallelogram">
                <a:avLst>
                  <a:gd name="adj" fmla="val 0"/>
                </a:avLst>
              </a:prstGeom>
              <a:blipFill dpi="0" rotWithShape="1">
                <a:blip r:embed="rId8">
                  <a:alphaModFix amt="52000"/>
                </a:blip>
                <a:srcRect/>
                <a:stretch>
                  <a:fillRect/>
                </a:stretch>
              </a:blipFill>
              <a:ln w="3175" cap="flat" cmpd="sng" algn="ctr">
                <a:solidFill>
                  <a:srgbClr val="1F497D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" name="Parallelogram 41"/>
              <p:cNvSpPr/>
              <p:nvPr/>
            </p:nvSpPr>
            <p:spPr>
              <a:xfrm>
                <a:off x="6029799" y="1089979"/>
                <a:ext cx="140221" cy="144016"/>
              </a:xfrm>
              <a:prstGeom prst="parallelogram">
                <a:avLst>
                  <a:gd name="adj" fmla="val 0"/>
                </a:avLst>
              </a:prstGeom>
              <a:blipFill dpi="0" rotWithShape="1">
                <a:blip r:embed="rId8">
                  <a:alphaModFix amt="52000"/>
                </a:blip>
                <a:srcRect/>
                <a:stretch>
                  <a:fillRect/>
                </a:stretch>
              </a:blipFill>
              <a:ln w="3175" cap="flat" cmpd="sng" algn="ctr">
                <a:solidFill>
                  <a:srgbClr val="1F497D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26" name="Straight Connector 25"/>
            <p:cNvCxnSpPr>
              <a:stCxn id="42" idx="0"/>
            </p:cNvCxnSpPr>
            <p:nvPr/>
          </p:nvCxnSpPr>
          <p:spPr>
            <a:xfrm flipH="1" flipV="1">
              <a:off x="5677295" y="1628800"/>
              <a:ext cx="1" cy="207528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27" name="Isosceles Triangle 26"/>
            <p:cNvSpPr/>
            <p:nvPr/>
          </p:nvSpPr>
          <p:spPr>
            <a:xfrm>
              <a:off x="6560174" y="6036357"/>
              <a:ext cx="633926" cy="483350"/>
            </a:xfrm>
            <a:prstGeom prst="triangle">
              <a:avLst/>
            </a:prstGeom>
            <a:solidFill>
              <a:sysClr val="window" lastClr="FFFFFF">
                <a:lumMod val="6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8" name="Straight Connector 27"/>
            <p:cNvCxnSpPr/>
            <p:nvPr/>
          </p:nvCxnSpPr>
          <p:spPr>
            <a:xfrm flipV="1">
              <a:off x="5724130" y="3755773"/>
              <a:ext cx="0" cy="333493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29" name="Oval 28"/>
            <p:cNvSpPr/>
            <p:nvPr/>
          </p:nvSpPr>
          <p:spPr>
            <a:xfrm>
              <a:off x="3577440" y="5860888"/>
              <a:ext cx="147754" cy="195075"/>
            </a:xfrm>
            <a:prstGeom prst="ellipse">
              <a:avLst/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0" name="Straight Connector 29"/>
            <p:cNvCxnSpPr>
              <a:stCxn id="29" idx="6"/>
            </p:cNvCxnSpPr>
            <p:nvPr/>
          </p:nvCxnSpPr>
          <p:spPr>
            <a:xfrm>
              <a:off x="3725194" y="5958426"/>
              <a:ext cx="3175008" cy="0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cxnSp>
          <p:nvCxnSpPr>
            <p:cNvPr id="31" name="Straight Connector 30"/>
            <p:cNvCxnSpPr/>
            <p:nvPr/>
          </p:nvCxnSpPr>
          <p:spPr>
            <a:xfrm flipV="1">
              <a:off x="1762820" y="3470131"/>
              <a:ext cx="2" cy="2667066"/>
            </a:xfrm>
            <a:prstGeom prst="line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sp>
          <p:nvSpPr>
            <p:cNvPr id="32" name="Parallelogram 31"/>
            <p:cNvSpPr/>
            <p:nvPr/>
          </p:nvSpPr>
          <p:spPr>
            <a:xfrm flipH="1">
              <a:off x="1410645" y="5916664"/>
              <a:ext cx="353043" cy="248640"/>
            </a:xfrm>
            <a:prstGeom prst="parallelogram">
              <a:avLst>
                <a:gd name="adj" fmla="val 109822"/>
              </a:avLst>
            </a:prstGeom>
            <a:solidFill>
              <a:sysClr val="window" lastClr="FFFFFF">
                <a:lumMod val="8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Cube 32"/>
            <p:cNvSpPr/>
            <p:nvPr/>
          </p:nvSpPr>
          <p:spPr>
            <a:xfrm>
              <a:off x="1366729" y="5860888"/>
              <a:ext cx="2068776" cy="392407"/>
            </a:xfrm>
            <a:prstGeom prst="cube">
              <a:avLst>
                <a:gd name="adj" fmla="val 0"/>
              </a:avLst>
            </a:prstGeom>
            <a:blipFill dpi="0" rotWithShape="1">
              <a:blip r:embed="rId9" cstate="print">
                <a:alphaModFix amt="51000"/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8000" contrast="3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6698110" y="3922519"/>
              <a:ext cx="385339" cy="438044"/>
            </a:xfrm>
            <a:prstGeom prst="rect">
              <a:avLst/>
            </a:prstGeom>
            <a:blipFill dpi="0" rotWithShape="1">
              <a:blip r:embed="rId8"/>
              <a:srcRect/>
              <a:stretch>
                <a:fillRect/>
              </a:stretch>
            </a:blipFill>
            <a:ln w="31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 flipH="1" flipV="1">
              <a:off x="6899744" y="4377746"/>
              <a:ext cx="458" cy="1393993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6890321" y="3528348"/>
              <a:ext cx="458" cy="394171"/>
            </a:xfrm>
            <a:prstGeom prst="line">
              <a:avLst/>
            </a:prstGeom>
            <a:noFill/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37" name="Oval 36"/>
            <p:cNvSpPr/>
            <p:nvPr/>
          </p:nvSpPr>
          <p:spPr>
            <a:xfrm>
              <a:off x="6565256" y="5607199"/>
              <a:ext cx="668976" cy="586463"/>
            </a:xfrm>
            <a:prstGeom prst="ellipse">
              <a:avLst/>
            </a:prstGeom>
            <a:solidFill>
              <a:sysClr val="window" lastClr="FFFFFF">
                <a:lumMod val="65000"/>
              </a:sysClr>
            </a:solidFill>
            <a:ln w="317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5" name="Group 204"/>
          <p:cNvGrpSpPr/>
          <p:nvPr/>
        </p:nvGrpSpPr>
        <p:grpSpPr>
          <a:xfrm>
            <a:off x="4473705" y="4175389"/>
            <a:ext cx="1159451" cy="1597736"/>
            <a:chOff x="4947617" y="1642082"/>
            <a:chExt cx="1881581" cy="2524281"/>
          </a:xfrm>
        </p:grpSpPr>
        <p:grpSp>
          <p:nvGrpSpPr>
            <p:cNvPr id="206" name="Group 205"/>
            <p:cNvGrpSpPr/>
            <p:nvPr/>
          </p:nvGrpSpPr>
          <p:grpSpPr>
            <a:xfrm>
              <a:off x="4947617" y="1642082"/>
              <a:ext cx="1881581" cy="2524281"/>
              <a:chOff x="4499992" y="1793432"/>
              <a:chExt cx="1881581" cy="2524281"/>
            </a:xfrm>
          </p:grpSpPr>
          <p:grpSp>
            <p:nvGrpSpPr>
              <p:cNvPr id="209" name="Group 208"/>
              <p:cNvGrpSpPr/>
              <p:nvPr/>
            </p:nvGrpSpPr>
            <p:grpSpPr>
              <a:xfrm>
                <a:off x="4499992" y="1793432"/>
                <a:ext cx="1881581" cy="2524281"/>
                <a:chOff x="3998251" y="696555"/>
                <a:chExt cx="3076940" cy="3716444"/>
              </a:xfrm>
            </p:grpSpPr>
            <p:sp>
              <p:nvSpPr>
                <p:cNvPr id="213" name="Parallelogram 212"/>
                <p:cNvSpPr/>
                <p:nvPr/>
              </p:nvSpPr>
              <p:spPr>
                <a:xfrm flipH="1">
                  <a:off x="3998251" y="3285263"/>
                  <a:ext cx="680115" cy="566082"/>
                </a:xfrm>
                <a:prstGeom prst="parallelogram">
                  <a:avLst>
                    <a:gd name="adj" fmla="val 109822"/>
                  </a:avLst>
                </a:prstGeom>
                <a:solidFill>
                  <a:sysClr val="window" lastClr="FFFFFF">
                    <a:lumMod val="85000"/>
                  </a:sysClr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4" name="Cube 213"/>
                <p:cNvSpPr/>
                <p:nvPr/>
              </p:nvSpPr>
              <p:spPr>
                <a:xfrm>
                  <a:off x="4569798" y="1061884"/>
                  <a:ext cx="307594" cy="3351115"/>
                </a:xfrm>
                <a:prstGeom prst="cube">
                  <a:avLst>
                    <a:gd name="adj" fmla="val 57912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5" name="Cube 214"/>
                <p:cNvSpPr/>
                <p:nvPr/>
              </p:nvSpPr>
              <p:spPr>
                <a:xfrm>
                  <a:off x="4655313" y="4134164"/>
                  <a:ext cx="2332874" cy="278835"/>
                </a:xfrm>
                <a:prstGeom prst="cube">
                  <a:avLst>
                    <a:gd name="adj" fmla="val 51595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6" name="Cube 215"/>
                <p:cNvSpPr/>
                <p:nvPr/>
              </p:nvSpPr>
              <p:spPr>
                <a:xfrm>
                  <a:off x="4578895" y="1045277"/>
                  <a:ext cx="2472905" cy="300530"/>
                </a:xfrm>
                <a:prstGeom prst="cube">
                  <a:avLst>
                    <a:gd name="adj" fmla="val 65691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7" name="Cube 216"/>
                <p:cNvSpPr/>
                <p:nvPr/>
              </p:nvSpPr>
              <p:spPr>
                <a:xfrm>
                  <a:off x="6753428" y="1052736"/>
                  <a:ext cx="321763" cy="3360263"/>
                </a:xfrm>
                <a:prstGeom prst="cube">
                  <a:avLst>
                    <a:gd name="adj" fmla="val 57912"/>
                  </a:avLst>
                </a:prstGeom>
                <a:solidFill>
                  <a:sysClr val="windowText" lastClr="000000">
                    <a:lumMod val="50000"/>
                    <a:lumOff val="50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8" name="Rectangle 217"/>
                <p:cNvSpPr/>
                <p:nvPr/>
              </p:nvSpPr>
              <p:spPr>
                <a:xfrm rot="5400000">
                  <a:off x="4262681" y="1793700"/>
                  <a:ext cx="2935690" cy="2063324"/>
                </a:xfrm>
                <a:prstGeom prst="rect">
                  <a:avLst/>
                </a:prstGeom>
                <a:blipFill>
                  <a:blip r:embed="rId11" cstate="print">
                    <a:alphaModFix amt="46000"/>
                    <a:extLst>
                      <a:ext uri="{BEBA8EAE-BF5A-486C-A8C5-ECC9F3942E4B}">
                        <a14:imgProps xmlns:a14="http://schemas.microsoft.com/office/drawing/2010/main">
                          <a14:imgLayer r:embed="rId12">
                            <a14:imgEffect>
                              <a14:brightnessContrast contrast="47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19" name="Oval 218"/>
                <p:cNvSpPr/>
                <p:nvPr/>
              </p:nvSpPr>
              <p:spPr>
                <a:xfrm>
                  <a:off x="5347072" y="1070578"/>
                  <a:ext cx="176335" cy="132708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20" name="Oval 219"/>
                <p:cNvSpPr/>
                <p:nvPr/>
              </p:nvSpPr>
              <p:spPr>
                <a:xfrm>
                  <a:off x="6439240" y="1074392"/>
                  <a:ext cx="176335" cy="132708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21" name="Oval 220"/>
                <p:cNvSpPr/>
                <p:nvPr/>
              </p:nvSpPr>
              <p:spPr>
                <a:xfrm>
                  <a:off x="6099572" y="1066591"/>
                  <a:ext cx="176335" cy="132708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31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sp>
              <p:nvSpPr>
                <p:cNvPr id="222" name="Cube 221"/>
                <p:cNvSpPr/>
                <p:nvPr/>
              </p:nvSpPr>
              <p:spPr>
                <a:xfrm>
                  <a:off x="4694501" y="3879291"/>
                  <a:ext cx="2068776" cy="413911"/>
                </a:xfrm>
                <a:prstGeom prst="cube">
                  <a:avLst>
                    <a:gd name="adj" fmla="val 0"/>
                  </a:avLst>
                </a:prstGeom>
                <a:blipFill dpi="0" rotWithShape="1">
                  <a:blip r:embed="rId13" cstate="print">
                    <a:alphaModFix amt="51000"/>
                    <a:extLst>
                      <a:ext uri="{BEBA8EAE-BF5A-486C-A8C5-ECC9F3942E4B}">
                        <a14:imgProps xmlns:a14="http://schemas.microsoft.com/office/drawing/2010/main">
                          <a14:imgLayer r:embed="rId14">
                            <a14:imgEffect>
                              <a14:brightnessContrast bright="-8000" contrast="3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defRPr/>
                  </a:pPr>
                  <a:endParaRPr lang="en-GB" kern="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cxnSp>
              <p:nvCxnSpPr>
                <p:cNvPr id="223" name="Straight Connector 222"/>
                <p:cNvCxnSpPr/>
                <p:nvPr/>
              </p:nvCxnSpPr>
              <p:spPr>
                <a:xfrm flipV="1">
                  <a:off x="5090590" y="696555"/>
                  <a:ext cx="2" cy="3437609"/>
                </a:xfrm>
                <a:prstGeom prst="line">
                  <a:avLst/>
                </a:prstGeom>
                <a:noFill/>
                <a:ln w="38100" cap="flat" cmpd="sng" algn="ctr">
                  <a:solidFill>
                    <a:sysClr val="windowText" lastClr="000000">
                      <a:lumMod val="50000"/>
                      <a:lumOff val="50000"/>
                    </a:sysClr>
                  </a:solidFill>
                  <a:prstDash val="solid"/>
                </a:ln>
                <a:effectLst/>
              </p:spPr>
            </p:cxnSp>
          </p:grpSp>
          <p:sp>
            <p:nvSpPr>
              <p:cNvPr id="210" name="Oval 209"/>
              <p:cNvSpPr/>
              <p:nvPr/>
            </p:nvSpPr>
            <p:spPr>
              <a:xfrm>
                <a:off x="5114055" y="2042216"/>
                <a:ext cx="107831" cy="90138"/>
              </a:xfrm>
              <a:prstGeom prst="ellipse">
                <a:avLst/>
              </a:prstGeom>
              <a:solidFill>
                <a:sysClr val="window" lastClr="FFFFFF">
                  <a:lumMod val="85000"/>
                </a:sysClr>
              </a:solidFill>
              <a:ln w="31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GB" kern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212" name="Oval 211"/>
              <p:cNvSpPr/>
              <p:nvPr/>
            </p:nvSpPr>
            <p:spPr>
              <a:xfrm>
                <a:off x="5544289" y="2042718"/>
                <a:ext cx="107831" cy="90138"/>
              </a:xfrm>
              <a:prstGeom prst="ellipse">
                <a:avLst/>
              </a:prstGeom>
              <a:solidFill>
                <a:sysClr val="window" lastClr="FFFFFF">
                  <a:lumMod val="85000"/>
                </a:sysClr>
              </a:solidFill>
              <a:ln w="31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GB" kern="0">
                  <a:solidFill>
                    <a:prstClr val="white"/>
                  </a:solidFill>
                  <a:latin typeface="Calibri"/>
                </a:endParaRPr>
              </a:p>
            </p:txBody>
          </p:sp>
        </p:grpSp>
        <p:sp>
          <p:nvSpPr>
            <p:cNvPr id="207" name="Rectangle 206"/>
            <p:cNvSpPr/>
            <p:nvPr/>
          </p:nvSpPr>
          <p:spPr>
            <a:xfrm>
              <a:off x="5483161" y="2067186"/>
              <a:ext cx="1155299" cy="2083296"/>
            </a:xfrm>
            <a:prstGeom prst="rect">
              <a:avLst/>
            </a:prstGeom>
            <a:gradFill>
              <a:gsLst>
                <a:gs pos="7000">
                  <a:schemeClr val="bg1"/>
                </a:gs>
                <a:gs pos="1000">
                  <a:srgbClr val="FFFFFF"/>
                </a:gs>
                <a:gs pos="0">
                  <a:schemeClr val="bg1"/>
                </a:gs>
                <a:gs pos="19000">
                  <a:schemeClr val="bg1"/>
                </a:gs>
                <a:gs pos="36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  <a:gs pos="100000">
                  <a:schemeClr val="accent5">
                    <a:alpha val="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FFFFFF"/>
                </a:solidFill>
              </a:endParaRPr>
            </a:p>
          </p:txBody>
        </p:sp>
        <p:cxnSp>
          <p:nvCxnSpPr>
            <p:cNvPr id="208" name="Straight Connector 207"/>
            <p:cNvCxnSpPr/>
            <p:nvPr/>
          </p:nvCxnSpPr>
          <p:spPr>
            <a:xfrm flipH="1" flipV="1">
              <a:off x="5615594" y="2083067"/>
              <a:ext cx="6290" cy="1893907"/>
            </a:xfrm>
            <a:prstGeom prst="line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</p:grpSp>
      <p:sp>
        <p:nvSpPr>
          <p:cNvPr id="224" name="TextBox 223"/>
          <p:cNvSpPr txBox="1"/>
          <p:nvPr/>
        </p:nvSpPr>
        <p:spPr>
          <a:xfrm>
            <a:off x="443266" y="3428408"/>
            <a:ext cx="5576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1400" dirty="0" smtClean="0">
                <a:latin typeface="Verdana" pitchFamily="34" charset="0"/>
              </a:rPr>
              <a:t>G1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25" name="TextBox 224"/>
          <p:cNvSpPr txBox="1"/>
          <p:nvPr/>
        </p:nvSpPr>
        <p:spPr>
          <a:xfrm>
            <a:off x="5247226" y="3454121"/>
            <a:ext cx="557653" cy="302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1400" dirty="0" smtClean="0">
                <a:latin typeface="Verdana" pitchFamily="34" charset="0"/>
              </a:rPr>
              <a:t>G2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3600744" y="4507293"/>
            <a:ext cx="659195" cy="337510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/>
          </a:p>
        </p:txBody>
      </p:sp>
      <p:sp>
        <p:nvSpPr>
          <p:cNvPr id="226" name="TextBox 225"/>
          <p:cNvSpPr txBox="1"/>
          <p:nvPr/>
        </p:nvSpPr>
        <p:spPr>
          <a:xfrm>
            <a:off x="5407086" y="4223636"/>
            <a:ext cx="88557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3183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Incorporated foam breaker</a:t>
            </a:r>
          </a:p>
          <a:p>
            <a:pPr marL="73183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No recirculation</a:t>
            </a:r>
          </a:p>
          <a:p>
            <a:pPr marL="73183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Less surfactant needed</a:t>
            </a:r>
          </a:p>
          <a:p>
            <a:pPr marL="731838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Verdana" pitchFamily="34" charset="0"/>
              </a:rPr>
              <a:t>Periodical foam collapse</a:t>
            </a:r>
            <a:endParaRPr lang="en-GB" sz="1600" dirty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69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en-GB" sz="3600" dirty="0" smtClean="0">
                <a:latin typeface="Calibri" panose="020F0502020204030204" pitchFamily="34" charset="0"/>
              </a:rPr>
              <a:t>New </a:t>
            </a:r>
            <a:r>
              <a:rPr lang="en-GB" sz="3600" dirty="0" smtClean="0">
                <a:latin typeface="Calibri" panose="020F0502020204030204" pitchFamily="34" charset="0"/>
              </a:rPr>
              <a:t>reactor design!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42021" y="1422053"/>
            <a:ext cx="8858267" cy="3316483"/>
          </a:xfrm>
        </p:spPr>
        <p:txBody>
          <a:bodyPr/>
          <a:lstStyle/>
          <a:p>
            <a:pPr marL="0" lvl="1" indent="0">
              <a:lnSpc>
                <a:spcPct val="100000"/>
              </a:lnSpc>
              <a:buNone/>
            </a:pPr>
            <a:endParaRPr lang="en-GB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endParaRPr lang="en-GB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r>
              <a:rPr lang="en-GB" i="1" dirty="0" smtClean="0">
                <a:solidFill>
                  <a:schemeClr val="accent5"/>
                </a:solidFill>
                <a:latin typeface="Calibri" panose="020F0502020204030204" pitchFamily="34" charset="0"/>
              </a:rPr>
              <a:t>		   </a:t>
            </a:r>
            <a:endParaRPr lang="en-GB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0873" y="1335785"/>
            <a:ext cx="886312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smtClean="0"/>
              <a:t>Low algae holdup ... How to ensure good growth?   </a:t>
            </a:r>
          </a:p>
          <a:p>
            <a:endParaRPr lang="en-GB" sz="2200" dirty="0"/>
          </a:p>
          <a:p>
            <a:r>
              <a:rPr lang="en-GB" sz="2200" dirty="0" smtClean="0"/>
              <a:t>New reactor design!</a:t>
            </a:r>
          </a:p>
          <a:p>
            <a:endParaRPr lang="en-GB" sz="2200" dirty="0"/>
          </a:p>
          <a:p>
            <a:pPr marL="900113" indent="-368300">
              <a:buFont typeface="Wingdings" panose="05000000000000000000" pitchFamily="2" charset="2"/>
              <a:buChar char="Ø"/>
              <a:tabLst>
                <a:tab pos="900113" algn="l"/>
              </a:tabLst>
            </a:pPr>
            <a:r>
              <a:rPr lang="en-GB" sz="2200" dirty="0" smtClean="0"/>
              <a:t>Wet foam </a:t>
            </a:r>
          </a:p>
          <a:p>
            <a:pPr marL="900113" indent="-368300">
              <a:buFont typeface="Wingdings" panose="05000000000000000000" pitchFamily="2" charset="2"/>
              <a:buChar char="Ø"/>
              <a:tabLst>
                <a:tab pos="900113" algn="l"/>
              </a:tabLst>
            </a:pPr>
            <a:r>
              <a:rPr lang="en-GB" sz="2200" dirty="0" smtClean="0"/>
              <a:t>Increased algae conc.</a:t>
            </a:r>
            <a:endParaRPr lang="en-GB" sz="2200" dirty="0"/>
          </a:p>
          <a:p>
            <a:pPr marL="531813">
              <a:tabLst>
                <a:tab pos="900113" algn="l"/>
              </a:tabLst>
            </a:pPr>
            <a:endParaRPr lang="en-GB" sz="2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719963" y="4071614"/>
            <a:ext cx="30331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High algae content </a:t>
            </a:r>
            <a:endParaRPr lang="en-GB" sz="2200" dirty="0" smtClean="0"/>
          </a:p>
          <a:p>
            <a:pPr algn="ctr"/>
            <a:r>
              <a:rPr lang="en-GB" sz="2200" dirty="0" smtClean="0"/>
              <a:t>in the foam</a:t>
            </a:r>
            <a:endParaRPr lang="en-GB" sz="2200" dirty="0"/>
          </a:p>
        </p:txBody>
      </p:sp>
      <p:sp>
        <p:nvSpPr>
          <p:cNvPr id="7" name="Right Arrow 6"/>
          <p:cNvSpPr/>
          <p:nvPr/>
        </p:nvSpPr>
        <p:spPr>
          <a:xfrm rot="5400000">
            <a:off x="2113508" y="3582483"/>
            <a:ext cx="569247" cy="323165"/>
          </a:xfrm>
          <a:prstGeom prst="rightArrow">
            <a:avLst>
              <a:gd name="adj1" fmla="val 34616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202304" y="6237027"/>
            <a:ext cx="777923" cy="395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9" y="1868550"/>
            <a:ext cx="2747645" cy="3858895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26042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642" y="230188"/>
            <a:ext cx="8442796" cy="840125"/>
          </a:xfrm>
        </p:spPr>
        <p:txBody>
          <a:bodyPr/>
          <a:lstStyle/>
          <a:p>
            <a:r>
              <a:rPr lang="nl-NL" sz="3600" dirty="0">
                <a:latin typeface="Calibri" panose="020F0502020204030204" pitchFamily="34" charset="0"/>
              </a:rPr>
              <a:t>N</a:t>
            </a:r>
            <a:r>
              <a:rPr lang="nl-NL" sz="3600" dirty="0" smtClean="0">
                <a:latin typeface="Calibri" panose="020F0502020204030204" pitchFamily="34" charset="0"/>
              </a:rPr>
              <a:t>ew reactor design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21200" y="1478844"/>
            <a:ext cx="8521188" cy="4446005"/>
          </a:xfrm>
        </p:spPr>
        <p:txBody>
          <a:bodyPr/>
          <a:lstStyle/>
          <a:p>
            <a:pPr marL="0" indent="0">
              <a:buNone/>
            </a:pPr>
            <a:r>
              <a:rPr lang="nl-NL" dirty="0" smtClean="0"/>
              <a:t> </a:t>
            </a:r>
            <a:endParaRPr lang="nl-NL" dirty="0"/>
          </a:p>
        </p:txBody>
      </p:sp>
      <p:sp>
        <p:nvSpPr>
          <p:cNvPr id="6" name="TextBox 5"/>
          <p:cNvSpPr txBox="1"/>
          <p:nvPr/>
        </p:nvSpPr>
        <p:spPr>
          <a:xfrm>
            <a:off x="598311" y="1569156"/>
            <a:ext cx="7236178" cy="302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endParaRPr lang="nl-NL" sz="1400" dirty="0" smtClean="0">
              <a:latin typeface="Verdana" pitchFamily="34" charset="0"/>
            </a:endParaRPr>
          </a:p>
        </p:txBody>
      </p:sp>
      <p:pic>
        <p:nvPicPr>
          <p:cNvPr id="1026" name="Picture 2" descr="D:\Qsync\NEW reactor\Circle of Light X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37" b="4886"/>
          <a:stretch/>
        </p:blipFill>
        <p:spPr bwMode="auto">
          <a:xfrm>
            <a:off x="3727087" y="1268760"/>
            <a:ext cx="5400174" cy="458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7151" y="1268760"/>
            <a:ext cx="4178408" cy="46935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endParaRPr lang="en-GB" dirty="0"/>
          </a:p>
          <a:p>
            <a:pPr marL="342900" lvl="2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Verdana" pitchFamily="34" charset="0"/>
              </a:rPr>
              <a:t>Cylindrical </a:t>
            </a:r>
            <a:r>
              <a:rPr lang="en-GB" sz="2000" dirty="0" smtClean="0">
                <a:latin typeface="Verdana" pitchFamily="34" charset="0"/>
              </a:rPr>
              <a:t>shape</a:t>
            </a:r>
          </a:p>
          <a:p>
            <a:pPr marL="342900" lvl="2" indent="-342900">
              <a:buFont typeface="Wingdings" panose="05000000000000000000" pitchFamily="2" charset="2"/>
              <a:buChar char="Ø"/>
            </a:pPr>
            <a:endParaRPr lang="en-GB" sz="2000" dirty="0" smtClean="0">
              <a:latin typeface="Verdana" pitchFamily="34" charset="0"/>
            </a:endParaRPr>
          </a:p>
          <a:p>
            <a:pPr marL="342900" lvl="2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Liquid recirculation</a:t>
            </a:r>
            <a:endParaRPr lang="en-GB" sz="2000" dirty="0">
              <a:latin typeface="Verdana" pitchFamily="34" charset="0"/>
            </a:endParaRPr>
          </a:p>
          <a:p>
            <a:endParaRPr lang="en-GB" sz="2000" dirty="0" smtClean="0">
              <a:latin typeface="Verdana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No </a:t>
            </a:r>
            <a:r>
              <a:rPr lang="en-GB" sz="2000" dirty="0">
                <a:latin typeface="Verdana" pitchFamily="34" charset="0"/>
              </a:rPr>
              <a:t>foam breaker</a:t>
            </a:r>
          </a:p>
          <a:p>
            <a:endParaRPr lang="en-GB" sz="2000" dirty="0">
              <a:latin typeface="Verdana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Verdana" pitchFamily="34" charset="0"/>
              </a:rPr>
              <a:t>More mixing- hopefully reduces settling and biofilm formation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000" dirty="0">
              <a:latin typeface="Verdana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Verdana" pitchFamily="34" charset="0"/>
              </a:rPr>
              <a:t>No need for periodical forced foam </a:t>
            </a:r>
            <a:r>
              <a:rPr lang="en-GB" sz="2000" dirty="0" smtClean="0">
                <a:latin typeface="Verdana" pitchFamily="34" charset="0"/>
              </a:rPr>
              <a:t>collapse</a:t>
            </a:r>
            <a:endParaRPr lang="en-GB" sz="22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2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200" dirty="0" smtClean="0"/>
          </a:p>
        </p:txBody>
      </p:sp>
    </p:spTree>
    <p:extLst>
      <p:ext uri="{BB962C8B-B14F-4D97-AF65-F5344CB8AC3E}">
        <p14:creationId xmlns:p14="http://schemas.microsoft.com/office/powerpoint/2010/main" val="187210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2220" y="980728"/>
            <a:ext cx="832529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>
              <a:lnSpc>
                <a:spcPct val="150000"/>
              </a:lnSpc>
            </a:pPr>
            <a:r>
              <a:rPr lang="en-GB" sz="2000" u="sng" dirty="0" smtClean="0">
                <a:latin typeface="Verdana" pitchFamily="34" charset="0"/>
              </a:rPr>
              <a:t>Preliminary results: </a:t>
            </a:r>
          </a:p>
          <a:p>
            <a:pPr marL="2857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Operational parameters optimized </a:t>
            </a:r>
          </a:p>
          <a:p>
            <a:pPr marL="2857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Continuous stable foam formation</a:t>
            </a:r>
          </a:p>
          <a:p>
            <a:pPr marL="0" lvl="2">
              <a:lnSpc>
                <a:spcPct val="150000"/>
              </a:lnSpc>
            </a:pPr>
            <a:r>
              <a:rPr lang="en-GB" sz="2000" dirty="0">
                <a:latin typeface="Verdana" pitchFamily="34" charset="0"/>
              </a:rPr>
              <a:t>	</a:t>
            </a:r>
            <a:r>
              <a:rPr lang="en-GB" sz="2000" dirty="0" smtClean="0">
                <a:latin typeface="Verdana" pitchFamily="34" charset="0"/>
              </a:rPr>
              <a:t> for longer periods</a:t>
            </a:r>
          </a:p>
          <a:p>
            <a:pPr marL="265113" lvl="2" indent="-2651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No need for foam breaker</a:t>
            </a:r>
          </a:p>
          <a:p>
            <a:pPr marL="265113" lvl="2" indent="-2651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latin typeface="Verdana" pitchFamily="34" charset="0"/>
              </a:rPr>
              <a:t>E</a:t>
            </a:r>
            <a:r>
              <a:rPr lang="en-GB" sz="2000" dirty="0" smtClean="0">
                <a:latin typeface="Verdana" pitchFamily="34" charset="0"/>
              </a:rPr>
              <a:t>levated algae&amp; liquid holdup</a:t>
            </a:r>
          </a:p>
          <a:p>
            <a:pPr marL="265113" lvl="2" indent="-265113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000" dirty="0" smtClean="0">
              <a:latin typeface="Verdana" pitchFamily="34" charset="0"/>
            </a:endParaRPr>
          </a:p>
          <a:p>
            <a:pPr marL="265113" lvl="2" indent="-26511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00" dirty="0" smtClean="0">
                <a:latin typeface="Verdana" pitchFamily="34" charset="0"/>
              </a:rPr>
              <a:t>First runs with algae ongoing!!</a:t>
            </a:r>
          </a:p>
          <a:p>
            <a:pPr marL="914400" lvl="4">
              <a:lnSpc>
                <a:spcPct val="150000"/>
              </a:lnSpc>
            </a:pPr>
            <a:r>
              <a:rPr lang="en-GB" sz="2000" dirty="0" smtClean="0">
                <a:latin typeface="Verdana" pitchFamily="34" charset="0"/>
              </a:rPr>
              <a:t>S. Obliquus showed settling...</a:t>
            </a:r>
          </a:p>
          <a:p>
            <a:pPr marL="914400" lvl="4">
              <a:lnSpc>
                <a:spcPct val="150000"/>
              </a:lnSpc>
            </a:pPr>
            <a:r>
              <a:rPr lang="en-GB" sz="2000" dirty="0" smtClean="0">
                <a:latin typeface="Verdana" pitchFamily="34" charset="0"/>
              </a:rPr>
              <a:t>	need for light&amp; small cells</a:t>
            </a:r>
          </a:p>
          <a:p>
            <a:pPr marL="914400" lvl="4">
              <a:lnSpc>
                <a:spcPct val="150000"/>
              </a:lnSpc>
            </a:pPr>
            <a:endParaRPr lang="en-GB" sz="2000" dirty="0" smtClean="0">
              <a:latin typeface="Verdana" pitchFamily="34" charset="0"/>
            </a:endParaRPr>
          </a:p>
          <a:p>
            <a:pPr marL="265113" lvl="2" indent="-265113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1600" dirty="0">
              <a:latin typeface="Verdana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1642" y="230188"/>
            <a:ext cx="8442796" cy="791650"/>
          </a:xfrm>
        </p:spPr>
        <p:txBody>
          <a:bodyPr/>
          <a:lstStyle/>
          <a:p>
            <a:r>
              <a:rPr lang="en-GB" dirty="0" smtClean="0"/>
              <a:t>New reactor design</a:t>
            </a:r>
            <a:endParaRPr lang="nl-NL" dirty="0"/>
          </a:p>
        </p:txBody>
      </p:sp>
      <p:sp>
        <p:nvSpPr>
          <p:cNvPr id="2" name="Down Arrow 1"/>
          <p:cNvSpPr/>
          <p:nvPr/>
        </p:nvSpPr>
        <p:spPr>
          <a:xfrm rot="16200000">
            <a:off x="1607697" y="5097158"/>
            <a:ext cx="239971" cy="648071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8" r="14855"/>
          <a:stretch/>
        </p:blipFill>
        <p:spPr>
          <a:xfrm>
            <a:off x="6084168" y="1033497"/>
            <a:ext cx="2963917" cy="505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2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nl-NL" sz="3600" dirty="0" smtClean="0">
                <a:latin typeface="Calibri" panose="020F0502020204030204" pitchFamily="34" charset="0"/>
              </a:rPr>
              <a:t>Model development </a:t>
            </a:r>
            <a:r>
              <a:rPr lang="nl-NL" sz="3600" dirty="0" err="1" smtClean="0">
                <a:latin typeface="Calibri" panose="020F0502020204030204" pitchFamily="34" charset="0"/>
              </a:rPr>
              <a:t>overview</a:t>
            </a:r>
            <a:r>
              <a:rPr lang="nl-NL" sz="3600" dirty="0" smtClean="0">
                <a:latin typeface="Calibri" panose="020F0502020204030204" pitchFamily="34" charset="0"/>
              </a:rPr>
              <a:t> 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7" name="Text Placeholder 7"/>
          <p:cNvSpPr txBox="1">
            <a:spLocks/>
          </p:cNvSpPr>
          <p:nvPr/>
        </p:nvSpPr>
        <p:spPr bwMode="auto">
          <a:xfrm>
            <a:off x="248704" y="1340768"/>
            <a:ext cx="8820472" cy="40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2413" indent="-252413" algn="l" rtl="0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140000"/>
              <a:buFont typeface="Wingdings" pitchFamily="2" charset="2"/>
              <a:buChar char="§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1pPr>
            <a:lvl2pPr marL="982663" indent="-285750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Clr>
                <a:schemeClr val="bg2"/>
              </a:buClr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2pPr>
            <a:lvl3pPr marL="1879600" indent="-319088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3pPr>
            <a:lvl4pPr marL="2692400" indent="-360363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 baseline="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4pPr>
            <a:lvl5pPr marL="3405188" indent="-352425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GB" sz="2000" dirty="0" smtClean="0"/>
              <a:t>Flat panel photobioreactor with liquid recirculation, continuous operation</a:t>
            </a:r>
          </a:p>
          <a:p>
            <a:pPr>
              <a:buFont typeface="Wingdings" pitchFamily="2" charset="2"/>
              <a:buChar char="Ø"/>
            </a:pPr>
            <a:r>
              <a:rPr lang="en-GB" sz="2000" dirty="0" smtClean="0"/>
              <a:t>Goal: predict reactor productivity under different conditions (reactor dimensions, light, bubble size, gas flow rates, CO2 conc., </a:t>
            </a:r>
            <a:r>
              <a:rPr lang="en-GB" sz="2000" dirty="0" err="1" smtClean="0"/>
              <a:t>etc</a:t>
            </a:r>
            <a:r>
              <a:rPr lang="en-GB" sz="2000" dirty="0" smtClean="0"/>
              <a:t>)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1.) Liquid fraction (h)</a:t>
            </a:r>
          </a:p>
          <a:p>
            <a:pPr marL="0" indent="0">
              <a:buNone/>
            </a:pPr>
            <a:r>
              <a:rPr lang="en-GB" sz="2000" dirty="0" smtClean="0"/>
              <a:t>2.) Light (</a:t>
            </a:r>
            <a:r>
              <a:rPr lang="en-GB" sz="2000" dirty="0" err="1" smtClean="0"/>
              <a:t>h,d</a:t>
            </a:r>
            <a:r>
              <a:rPr lang="en-GB" sz="2000" dirty="0" smtClean="0"/>
              <a:t>): diffusion model</a:t>
            </a:r>
          </a:p>
          <a:p>
            <a:pPr marL="0" indent="0">
              <a:buNone/>
            </a:pPr>
            <a:r>
              <a:rPr lang="en-GB" sz="2000" dirty="0" smtClean="0"/>
              <a:t>3.) Growth (</a:t>
            </a:r>
            <a:r>
              <a:rPr lang="en-GB" sz="2000" dirty="0" err="1" smtClean="0"/>
              <a:t>h,d</a:t>
            </a:r>
            <a:r>
              <a:rPr lang="en-GB" sz="2000" dirty="0"/>
              <a:t>)</a:t>
            </a:r>
            <a:r>
              <a:rPr lang="en-GB" sz="2000" dirty="0" smtClean="0"/>
              <a:t> :light or CO2 dependent</a:t>
            </a:r>
            <a:endParaRPr lang="nl-NL" sz="2000" dirty="0"/>
          </a:p>
          <a:p>
            <a:pPr marL="0" indent="0">
              <a:buNone/>
            </a:pPr>
            <a:r>
              <a:rPr lang="en-GB" sz="2000" dirty="0" smtClean="0"/>
              <a:t>4.) </a:t>
            </a:r>
            <a:r>
              <a:rPr lang="en-GB" sz="2000" dirty="0"/>
              <a:t>Mass transfer (h): Liquid phase mixed!</a:t>
            </a: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632291"/>
            <a:ext cx="2213284" cy="1798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8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nl-NL" sz="3600" dirty="0" smtClean="0">
                <a:latin typeface="Calibri" panose="020F0502020204030204" pitchFamily="34" charset="0"/>
              </a:rPr>
              <a:t>Model development </a:t>
            </a:r>
            <a:r>
              <a:rPr lang="nl-NL" sz="3600" dirty="0" smtClean="0">
                <a:latin typeface="Calibri" panose="020F0502020204030204" pitchFamily="34" charset="0"/>
              </a:rPr>
              <a:t>I/III- liquid </a:t>
            </a:r>
            <a:r>
              <a:rPr lang="nl-NL" sz="3600" dirty="0" err="1" smtClean="0">
                <a:latin typeface="Calibri" panose="020F0502020204030204" pitchFamily="34" charset="0"/>
              </a:rPr>
              <a:t>fraction</a:t>
            </a:r>
            <a:r>
              <a:rPr lang="nl-NL" sz="3600" dirty="0" smtClean="0">
                <a:latin typeface="Calibri" panose="020F0502020204030204" pitchFamily="34" charset="0"/>
              </a:rPr>
              <a:t> 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5733" y="1310714"/>
            <a:ext cx="8858267" cy="3316483"/>
          </a:xfrm>
        </p:spPr>
        <p:txBody>
          <a:bodyPr/>
          <a:lstStyle/>
          <a:p>
            <a:pPr marL="0" lvl="1" indent="0">
              <a:lnSpc>
                <a:spcPct val="100000"/>
              </a:lnSpc>
              <a:buNone/>
            </a:pPr>
            <a:endParaRPr lang="nl-NL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3722" y="1274229"/>
            <a:ext cx="883564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2200" u="sng" dirty="0" smtClean="0"/>
              <a:t>Liquid fraction gradient</a:t>
            </a:r>
          </a:p>
          <a:p>
            <a:pPr>
              <a:lnSpc>
                <a:spcPts val="1800"/>
              </a:lnSpc>
            </a:pPr>
            <a:endParaRPr lang="en-GB" sz="2200" dirty="0" smtClean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 smtClean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r>
              <a:rPr lang="en-GB" sz="2200" dirty="0" smtClean="0">
                <a:solidFill>
                  <a:schemeClr val="bg2"/>
                </a:solidFill>
              </a:rPr>
              <a:t>Recirculation </a:t>
            </a:r>
          </a:p>
          <a:p>
            <a:pPr>
              <a:lnSpc>
                <a:spcPts val="1800"/>
              </a:lnSpc>
            </a:pPr>
            <a:endParaRPr lang="en-GB" sz="2200" dirty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 smtClean="0">
              <a:solidFill>
                <a:schemeClr val="bg2"/>
              </a:solidFill>
            </a:endParaRPr>
          </a:p>
          <a:p>
            <a:pPr marL="342900" indent="-34290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chemeClr val="bg2"/>
                </a:solidFill>
              </a:rPr>
              <a:t>from ~</a:t>
            </a:r>
            <a:r>
              <a:rPr lang="nl-NL" sz="2200" dirty="0" smtClean="0">
                <a:solidFill>
                  <a:schemeClr val="bg2"/>
                </a:solidFill>
              </a:rPr>
              <a:t>3%  </a:t>
            </a:r>
            <a:r>
              <a:rPr lang="nl-NL" sz="2200" dirty="0" err="1" smtClean="0">
                <a:solidFill>
                  <a:schemeClr val="bg2"/>
                </a:solidFill>
              </a:rPr>
              <a:t>to</a:t>
            </a:r>
            <a:r>
              <a:rPr lang="nl-NL" sz="2200" dirty="0" smtClean="0">
                <a:solidFill>
                  <a:schemeClr val="bg2"/>
                </a:solidFill>
              </a:rPr>
              <a:t> ~13% </a:t>
            </a:r>
          </a:p>
          <a:p>
            <a:pPr>
              <a:lnSpc>
                <a:spcPts val="1800"/>
              </a:lnSpc>
            </a:pPr>
            <a:endParaRPr lang="en-GB" sz="2200" dirty="0" smtClean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>
              <a:solidFill>
                <a:schemeClr val="bg2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solidFill>
                  <a:schemeClr val="bg2"/>
                </a:solidFill>
              </a:rPr>
              <a:t>Can increase liquid 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solidFill>
                  <a:schemeClr val="bg2"/>
                </a:solidFill>
              </a:rPr>
              <a:t> </a:t>
            </a:r>
            <a:r>
              <a:rPr lang="en-GB" sz="2200" dirty="0" smtClean="0">
                <a:solidFill>
                  <a:schemeClr val="bg2"/>
                </a:solidFill>
              </a:rPr>
              <a:t>   content 4 fold!!</a:t>
            </a:r>
            <a:endParaRPr lang="nl-NL" sz="2200" dirty="0" smtClean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dirty="0" smtClean="0">
              <a:solidFill>
                <a:schemeClr val="bg2"/>
              </a:solidFill>
            </a:endParaRPr>
          </a:p>
        </p:txBody>
      </p:sp>
      <p:pic>
        <p:nvPicPr>
          <p:cNvPr id="1026" name="Picture 2" descr="D:\Qsync\Chapter 3\Matlab\Figures\liquid fraction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808" y="1052736"/>
            <a:ext cx="5334000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0" r="21637"/>
          <a:stretch/>
        </p:blipFill>
        <p:spPr>
          <a:xfrm>
            <a:off x="2003961" y="2060847"/>
            <a:ext cx="4728280" cy="33932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nl-NL" sz="3600" dirty="0" smtClean="0">
                <a:latin typeface="Calibri" panose="020F0502020204030204" pitchFamily="34" charset="0"/>
              </a:rPr>
              <a:t>Model development </a:t>
            </a:r>
            <a:r>
              <a:rPr lang="nl-NL" sz="3600" dirty="0" smtClean="0">
                <a:latin typeface="Calibri" panose="020F0502020204030204" pitchFamily="34" charset="0"/>
              </a:rPr>
              <a:t>II/III - Light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28316" y="1072419"/>
            <a:ext cx="6219097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200" dirty="0" smtClean="0"/>
              <a:t>Scattering</a:t>
            </a:r>
            <a:endParaRPr lang="en-GB" sz="22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200" dirty="0" smtClean="0"/>
              <a:t>Light </a:t>
            </a:r>
            <a:r>
              <a:rPr lang="en-GB" sz="2200" dirty="0" smtClean="0"/>
              <a:t>diffusion</a:t>
            </a:r>
          </a:p>
          <a:p>
            <a:pPr>
              <a:lnSpc>
                <a:spcPct val="150000"/>
              </a:lnSpc>
            </a:pPr>
            <a:endParaRPr lang="en-GB" sz="2200" dirty="0" smtClean="0"/>
          </a:p>
          <a:p>
            <a:pPr>
              <a:lnSpc>
                <a:spcPct val="150000"/>
              </a:lnSpc>
            </a:pPr>
            <a:endParaRPr lang="en-GB" sz="2200" dirty="0"/>
          </a:p>
          <a:p>
            <a:pPr>
              <a:lnSpc>
                <a:spcPct val="150000"/>
              </a:lnSpc>
            </a:pPr>
            <a:endParaRPr lang="en-GB" sz="2200" dirty="0" smtClean="0"/>
          </a:p>
          <a:p>
            <a:pPr>
              <a:lnSpc>
                <a:spcPct val="150000"/>
              </a:lnSpc>
            </a:pPr>
            <a:endParaRPr lang="en-GB" sz="2200" dirty="0" smtClean="0"/>
          </a:p>
          <a:p>
            <a:pPr>
              <a:lnSpc>
                <a:spcPct val="150000"/>
              </a:lnSpc>
            </a:pPr>
            <a:endParaRPr lang="en-GB" sz="2200" dirty="0"/>
          </a:p>
          <a:p>
            <a:pPr>
              <a:lnSpc>
                <a:spcPct val="150000"/>
              </a:lnSpc>
            </a:pPr>
            <a:endParaRPr lang="en-GB" sz="2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200" dirty="0" err="1" smtClean="0"/>
              <a:t>Jassby</a:t>
            </a:r>
            <a:r>
              <a:rPr lang="en-GB" sz="2200" dirty="0" smtClean="0"/>
              <a:t> </a:t>
            </a:r>
            <a:r>
              <a:rPr lang="en-GB" sz="2200" dirty="0" smtClean="0"/>
              <a:t>&amp; Platt – Fluence rate dependent </a:t>
            </a:r>
            <a:r>
              <a:rPr lang="en-GB" sz="2200" dirty="0" smtClean="0"/>
              <a:t>growth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200" dirty="0" smtClean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GB" sz="2200" dirty="0" smtClean="0"/>
          </a:p>
          <a:p>
            <a:pPr>
              <a:lnSpc>
                <a:spcPct val="150000"/>
              </a:lnSpc>
            </a:pPr>
            <a:r>
              <a:rPr lang="en-GB" sz="2200" dirty="0" smtClean="0"/>
              <a:t> </a:t>
            </a:r>
          </a:p>
          <a:p>
            <a:pPr>
              <a:lnSpc>
                <a:spcPct val="150000"/>
              </a:lnSpc>
            </a:pPr>
            <a:endParaRPr lang="en-GB" sz="22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166830" y="1274228"/>
            <a:ext cx="2455780" cy="339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nl-NL" sz="2200" dirty="0" smtClean="0"/>
              <a:t>Light model</a:t>
            </a:r>
            <a:endParaRPr lang="nl-NL" sz="2200" dirty="0">
              <a:solidFill>
                <a:schemeClr val="bg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89749" y="1094636"/>
            <a:ext cx="4054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200" dirty="0" smtClean="0"/>
              <a:t>Fluence rate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200" dirty="0" smtClean="0"/>
              <a:t>No simple Lambert-Beer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2760" y="903380"/>
            <a:ext cx="4272845" cy="28227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9512" y="5292521"/>
            <a:ext cx="24557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nl-NL" sz="2200" dirty="0" err="1"/>
              <a:t>G</a:t>
            </a:r>
            <a:r>
              <a:rPr lang="nl-NL" sz="2200" dirty="0" err="1" smtClean="0"/>
              <a:t>rowth</a:t>
            </a:r>
            <a:r>
              <a:rPr lang="nl-NL" sz="2200" dirty="0" smtClean="0"/>
              <a:t> </a:t>
            </a:r>
            <a:r>
              <a:rPr lang="nl-NL" sz="2200" dirty="0" smtClean="0"/>
              <a:t>model</a:t>
            </a:r>
            <a:endParaRPr lang="nl-NL" sz="2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1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08"/>
          <a:stretch/>
        </p:blipFill>
        <p:spPr>
          <a:xfrm>
            <a:off x="5959365" y="1227660"/>
            <a:ext cx="2916965" cy="45157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nl-NL" sz="3600" dirty="0" smtClean="0">
                <a:latin typeface="Calibri" panose="020F0502020204030204" pitchFamily="34" charset="0"/>
              </a:rPr>
              <a:t>Model development </a:t>
            </a:r>
            <a:r>
              <a:rPr lang="nl-NL" sz="3600" dirty="0" smtClean="0">
                <a:latin typeface="Calibri" panose="020F0502020204030204" pitchFamily="34" charset="0"/>
              </a:rPr>
              <a:t>III/III – Mass transfer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5733" y="1310714"/>
            <a:ext cx="8858267" cy="3316483"/>
          </a:xfrm>
        </p:spPr>
        <p:txBody>
          <a:bodyPr/>
          <a:lstStyle/>
          <a:p>
            <a:pPr marL="0" lvl="1" indent="0">
              <a:lnSpc>
                <a:spcPct val="100000"/>
              </a:lnSpc>
              <a:buNone/>
            </a:pPr>
            <a:endParaRPr lang="nl-NL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r>
              <a:rPr lang="nl-NL" i="1" dirty="0" smtClean="0">
                <a:solidFill>
                  <a:schemeClr val="accent5"/>
                </a:solidFill>
                <a:latin typeface="Calibri" panose="020F0502020204030204" pitchFamily="34" charset="0"/>
              </a:rPr>
              <a:t>		   </a:t>
            </a: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7451" y="1227659"/>
            <a:ext cx="594073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GB" sz="2000" u="sng" dirty="0" smtClean="0">
                <a:solidFill>
                  <a:schemeClr val="bg2"/>
                </a:solidFill>
              </a:rPr>
              <a:t>Mass transfer</a:t>
            </a:r>
          </a:p>
          <a:p>
            <a:pPr>
              <a:lnSpc>
                <a:spcPts val="1800"/>
              </a:lnSpc>
            </a:pPr>
            <a:endParaRPr lang="en-GB" sz="2000" u="sng" dirty="0">
              <a:solidFill>
                <a:schemeClr val="bg2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2"/>
                </a:solidFill>
              </a:rPr>
              <a:t>Ideally mixed liquid phase</a:t>
            </a:r>
            <a:endParaRPr lang="en-GB" sz="2000" dirty="0">
              <a:solidFill>
                <a:schemeClr val="bg2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2"/>
                </a:solidFill>
              </a:rPr>
              <a:t>Plug flow gas phase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2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2"/>
                </a:solidFill>
              </a:rPr>
              <a:t>Changes in depth due to light</a:t>
            </a:r>
          </a:p>
          <a:p>
            <a:pPr marL="361950" indent="-361950">
              <a:lnSpc>
                <a:spcPct val="150000"/>
              </a:lnSpc>
            </a:pPr>
            <a:r>
              <a:rPr lang="en-GB" sz="2000" dirty="0" smtClean="0">
                <a:solidFill>
                  <a:schemeClr val="bg2"/>
                </a:solidFill>
              </a:rPr>
              <a:t>    &amp; </a:t>
            </a:r>
            <a:r>
              <a:rPr lang="en-GB" sz="2000" dirty="0" smtClean="0">
                <a:solidFill>
                  <a:schemeClr val="bg2"/>
                </a:solidFill>
              </a:rPr>
              <a:t>in height due to liquid  </a:t>
            </a:r>
          </a:p>
          <a:p>
            <a:pPr marL="361950" indent="-361950">
              <a:lnSpc>
                <a:spcPct val="150000"/>
              </a:lnSpc>
            </a:pPr>
            <a:r>
              <a:rPr lang="en-GB" sz="2000" dirty="0" smtClean="0">
                <a:solidFill>
                  <a:schemeClr val="bg2"/>
                </a:solidFill>
              </a:rPr>
              <a:t>   fraction </a:t>
            </a:r>
            <a:r>
              <a:rPr lang="en-GB" sz="2000" dirty="0">
                <a:solidFill>
                  <a:schemeClr val="bg2"/>
                </a:solidFill>
              </a:rPr>
              <a:t>gradient </a:t>
            </a:r>
            <a:endParaRPr lang="en-GB" sz="2000" dirty="0" smtClean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bg2"/>
                </a:solidFill>
              </a:rPr>
              <a:t>   -&gt; all averaged for the liquid phase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bg2"/>
                </a:solidFill>
              </a:rPr>
              <a:t>   -&gt; so gas phase only change in height</a:t>
            </a:r>
            <a:endParaRPr lang="en-GB" sz="2000" dirty="0" smtClean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en-GB" sz="2200" u="sng" dirty="0">
              <a:solidFill>
                <a:schemeClr val="bg2"/>
              </a:solidFill>
            </a:endParaRPr>
          </a:p>
          <a:p>
            <a:pPr>
              <a:lnSpc>
                <a:spcPts val="1800"/>
              </a:lnSpc>
            </a:pPr>
            <a:endParaRPr lang="nl-NL" sz="2200" u="sng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22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849" y="154258"/>
            <a:ext cx="8442796" cy="840125"/>
          </a:xfrm>
        </p:spPr>
        <p:txBody>
          <a:bodyPr/>
          <a:lstStyle/>
          <a:p>
            <a:r>
              <a:rPr lang="nl-NL" sz="3600" dirty="0" smtClean="0">
                <a:latin typeface="Calibri" panose="020F0502020204030204" pitchFamily="34" charset="0"/>
              </a:rPr>
              <a:t>Model development </a:t>
            </a:r>
            <a:r>
              <a:rPr lang="nl-NL" sz="3600" dirty="0">
                <a:latin typeface="Calibri" panose="020F0502020204030204" pitchFamily="34" charset="0"/>
              </a:rPr>
              <a:t>III/III – Mass transfer </a:t>
            </a:r>
            <a:endParaRPr lang="nl-NL" sz="3600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5733" y="1310714"/>
            <a:ext cx="8858267" cy="3316483"/>
          </a:xfrm>
        </p:spPr>
        <p:txBody>
          <a:bodyPr/>
          <a:lstStyle/>
          <a:p>
            <a:pPr marL="0" lvl="1" indent="0">
              <a:lnSpc>
                <a:spcPct val="100000"/>
              </a:lnSpc>
              <a:buNone/>
            </a:pPr>
            <a:endParaRPr lang="nl-NL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457200" lvl="1" indent="0">
              <a:lnSpc>
                <a:spcPts val="1800"/>
              </a:lnSpc>
              <a:buNone/>
            </a:pPr>
            <a:r>
              <a:rPr lang="nl-NL" i="1" dirty="0" smtClean="0">
                <a:solidFill>
                  <a:schemeClr val="accent5"/>
                </a:solidFill>
                <a:latin typeface="Calibri" panose="020F0502020204030204" pitchFamily="34" charset="0"/>
              </a:rPr>
              <a:t>		   </a:t>
            </a: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nl-NL" dirty="0" smtClean="0">
              <a:solidFill>
                <a:schemeClr val="accent5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73885" y="1573151"/>
                <a:ext cx="8390678" cy="45550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GB" sz="2000" dirty="0"/>
                  <a:t>Rate of CO</a:t>
                </a:r>
                <a:r>
                  <a:rPr lang="en-GB" sz="2000" baseline="-25000" dirty="0"/>
                  <a:t>2</a:t>
                </a:r>
                <a:r>
                  <a:rPr lang="en-GB" sz="2000" dirty="0"/>
                  <a:t> transfer [mol</a:t>
                </a:r>
                <a:r>
                  <a:rPr lang="en-GB" sz="2000" dirty="0"/>
                  <a:t> </a:t>
                </a:r>
                <a:r>
                  <a:rPr lang="en-GB" sz="2000" dirty="0"/>
                  <a:t>s</a:t>
                </a:r>
                <a:r>
                  <a:rPr lang="en-GB" sz="2000" baseline="30000" dirty="0"/>
                  <a:t>-1</a:t>
                </a:r>
                <a:r>
                  <a:rPr lang="en-GB" sz="2000" dirty="0"/>
                  <a:t>]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n-GB" sz="2000">
                        <a:latin typeface="Cambria Math"/>
                      </a:rPr>
                      <m:t>K</m:t>
                    </m:r>
                    <m:r>
                      <m:rPr>
                        <m:sty m:val="p"/>
                      </m:rPr>
                      <a:rPr lang="en-GB" sz="2000" baseline="-25000">
                        <a:latin typeface="Cambria Math"/>
                      </a:rPr>
                      <m:t>L</m:t>
                    </m:r>
                    <m:r>
                      <m:rPr>
                        <m:sty m:val="p"/>
                      </m:rPr>
                      <a:rPr lang="en-GB" sz="2000">
                        <a:latin typeface="Cambria Math"/>
                      </a:rPr>
                      <m:t>a</m:t>
                    </m:r>
                    <m:r>
                      <a:rPr lang="en-GB" sz="2000">
                        <a:latin typeface="Cambria Math"/>
                      </a:rPr>
                      <m:t>∗∆</m:t>
                    </m:r>
                    <m:r>
                      <m:rPr>
                        <m:sty m:val="p"/>
                      </m:rPr>
                      <a:rPr lang="en-GB" sz="2000">
                        <a:latin typeface="Cambria Math"/>
                      </a:rPr>
                      <m:t>CCO</m:t>
                    </m:r>
                    <m:r>
                      <a:rPr lang="en-GB" sz="2000" baseline="-50000">
                        <a:latin typeface="Cambria Math"/>
                      </a:rPr>
                      <m:t>2</m:t>
                    </m:r>
                    <m:r>
                      <a:rPr lang="en-GB" sz="2000">
                        <a:latin typeface="Cambria Math"/>
                      </a:rPr>
                      <m:t>∗</m:t>
                    </m:r>
                    <m:r>
                      <m:rPr>
                        <m:sty m:val="p"/>
                      </m:rPr>
                      <a:rPr lang="en-GB" sz="2000">
                        <a:latin typeface="Cambria Math"/>
                      </a:rPr>
                      <m:t>Vf</m:t>
                    </m:r>
                  </m:oMath>
                </a14:m>
                <a:endParaRPr lang="en-GB" sz="2000" baseline="-25000" dirty="0" smtClean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nl-NL" sz="2000" dirty="0">
                    <a:solidFill>
                      <a:schemeClr val="bg2"/>
                    </a:solidFill>
                  </a:rPr>
                  <a:t>K</a:t>
                </a:r>
                <a:r>
                  <a:rPr lang="nl-NL" sz="2000" baseline="-25000" dirty="0">
                    <a:solidFill>
                      <a:schemeClr val="bg2"/>
                    </a:solidFill>
                  </a:rPr>
                  <a:t>L</a:t>
                </a:r>
                <a:r>
                  <a:rPr lang="nl-NL" sz="2000" dirty="0">
                    <a:solidFill>
                      <a:schemeClr val="bg2"/>
                    </a:solidFill>
                  </a:rPr>
                  <a:t>a </a:t>
                </a:r>
                <a:r>
                  <a:rPr lang="en-GB" sz="2000" dirty="0">
                    <a:solidFill>
                      <a:schemeClr val="bg2"/>
                    </a:solidFill>
                  </a:rPr>
                  <a:t>for</a:t>
                </a:r>
                <a:r>
                  <a:rPr lang="nl-NL" sz="2000" dirty="0">
                    <a:solidFill>
                      <a:schemeClr val="bg2"/>
                    </a:solidFill>
                  </a:rPr>
                  <a:t> </a:t>
                </a:r>
                <a:r>
                  <a:rPr lang="nl-NL" sz="2000" dirty="0" smtClean="0">
                    <a:solidFill>
                      <a:schemeClr val="bg2"/>
                    </a:solidFill>
                  </a:rPr>
                  <a:t>CO</a:t>
                </a:r>
                <a:r>
                  <a:rPr lang="nl-NL" sz="2000" baseline="-25000" dirty="0" smtClean="0">
                    <a:solidFill>
                      <a:schemeClr val="bg2"/>
                    </a:solidFill>
                  </a:rPr>
                  <a:t>2</a:t>
                </a:r>
                <a:r>
                  <a:rPr lang="nl-NL" sz="2000" dirty="0" smtClean="0">
                    <a:solidFill>
                      <a:schemeClr val="bg2"/>
                    </a:solidFill>
                  </a:rPr>
                  <a:t> : </a:t>
                </a:r>
                <a:r>
                  <a:rPr lang="en-GB" sz="2000" dirty="0" smtClean="0">
                    <a:solidFill>
                      <a:schemeClr val="bg2"/>
                    </a:solidFill>
                  </a:rPr>
                  <a:t>experimental</a:t>
                </a:r>
                <a:r>
                  <a:rPr lang="nl-NL" sz="2000" dirty="0" smtClean="0">
                    <a:solidFill>
                      <a:schemeClr val="bg2"/>
                    </a:solidFill>
                  </a:rPr>
                  <a:t>, </a:t>
                </a:r>
                <a:r>
                  <a:rPr lang="en-GB" sz="2000" dirty="0" smtClean="0">
                    <a:solidFill>
                      <a:schemeClr val="bg2"/>
                    </a:solidFill>
                    <a:latin typeface="Verdana" pitchFamily="34" charset="0"/>
                  </a:rPr>
                  <a:t>in old flat panel</a:t>
                </a:r>
                <a:endParaRPr lang="en-GB" sz="2000" baseline="-25000" dirty="0" smtClean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 smtClean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 smtClean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 smtClean="0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endParaRPr lang="en-GB" sz="2000" baseline="-25000" dirty="0">
                  <a:latin typeface="Verdana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GB" sz="2000" baseline="-25000" dirty="0" smtClean="0">
                  <a:latin typeface="Verdana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GB" sz="2000" baseline="-25000" dirty="0">
                  <a:latin typeface="Verdana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GB" sz="2000" baseline="-25000" dirty="0" smtClean="0">
                  <a:latin typeface="Verdana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GB" sz="2000" baseline="-25000" dirty="0" err="1">
                  <a:latin typeface="Verdana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GB" sz="2000" dirty="0" smtClean="0"/>
                  <a:t>10 fold increase in K</a:t>
                </a:r>
                <a:r>
                  <a:rPr lang="en-GB" sz="2000" baseline="-25000" dirty="0" smtClean="0"/>
                  <a:t>L</a:t>
                </a:r>
                <a:r>
                  <a:rPr lang="en-GB" sz="2000" dirty="0" smtClean="0"/>
                  <a:t>a for CO</a:t>
                </a:r>
                <a:r>
                  <a:rPr lang="en-GB" sz="2000" baseline="-25000" dirty="0" smtClean="0"/>
                  <a:t>2</a:t>
                </a:r>
                <a:r>
                  <a:rPr lang="en-GB" sz="2000" dirty="0" smtClean="0"/>
                  <a:t> compared to bubble columns!!</a:t>
                </a:r>
                <a:endParaRPr lang="en-GB" sz="2000" dirty="0" smtClean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885" y="1573151"/>
                <a:ext cx="8390678" cy="4555093"/>
              </a:xfrm>
              <a:prstGeom prst="rect">
                <a:avLst/>
              </a:prstGeom>
              <a:blipFill rotWithShape="1">
                <a:blip r:embed="rId4"/>
                <a:stretch>
                  <a:fillRect l="-654" r="-727" b="-134"/>
                </a:stretch>
              </a:blipFill>
            </p:spPr>
            <p:txBody>
              <a:bodyPr/>
              <a:lstStyle/>
              <a:p>
                <a:r>
                  <a:rPr lang="nl-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2339752" y="2653707"/>
            <a:ext cx="6324811" cy="2904604"/>
            <a:chOff x="1679983" y="1530514"/>
            <a:chExt cx="6972382" cy="3377705"/>
          </a:xfrm>
        </p:grpSpPr>
        <p:sp>
          <p:nvSpPr>
            <p:cNvPr id="12" name="TextBox 11"/>
            <p:cNvSpPr txBox="1"/>
            <p:nvPr/>
          </p:nvSpPr>
          <p:spPr>
            <a:xfrm>
              <a:off x="2033771" y="1530514"/>
              <a:ext cx="6618594" cy="738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nl-NL" dirty="0"/>
                <a:t> </a:t>
              </a:r>
              <a:r>
                <a:rPr lang="nl-NL" dirty="0" smtClean="0"/>
                <a:t> </a:t>
              </a:r>
              <a:r>
                <a:rPr lang="nl-NL" dirty="0" smtClean="0">
                  <a:solidFill>
                    <a:schemeClr val="bg2"/>
                  </a:solidFill>
                </a:rPr>
                <a:t>0.0924</a:t>
              </a:r>
              <a:r>
                <a:rPr lang="en-GB" dirty="0" smtClean="0">
                  <a:solidFill>
                    <a:schemeClr val="bg2"/>
                  </a:solidFill>
                </a:rPr>
                <a:t> </a:t>
              </a:r>
              <a:r>
                <a:rPr lang="en-GB" dirty="0">
                  <a:solidFill>
                    <a:schemeClr val="bg2"/>
                  </a:solidFill>
                </a:rPr>
                <a:t>s</a:t>
              </a:r>
              <a:r>
                <a:rPr lang="en-GB" baseline="30000" dirty="0">
                  <a:solidFill>
                    <a:schemeClr val="bg2"/>
                  </a:solidFill>
                </a:rPr>
                <a:t>-1 </a:t>
              </a:r>
              <a:r>
                <a:rPr lang="nl-NL" baseline="-25000" dirty="0">
                  <a:solidFill>
                    <a:schemeClr val="bg2"/>
                  </a:solidFill>
                </a:rPr>
                <a:t> </a:t>
              </a:r>
              <a:r>
                <a:rPr lang="nl-NL" dirty="0" smtClean="0">
                  <a:solidFill>
                    <a:schemeClr val="bg2"/>
                  </a:solidFill>
                </a:rPr>
                <a:t>      </a:t>
              </a:r>
              <a:r>
                <a:rPr lang="nl-NL" dirty="0" smtClean="0">
                  <a:solidFill>
                    <a:schemeClr val="bg2"/>
                  </a:solidFill>
                </a:rPr>
                <a:t>          </a:t>
              </a:r>
              <a:r>
                <a:rPr lang="en-GB" dirty="0" smtClean="0">
                  <a:solidFill>
                    <a:schemeClr val="bg2"/>
                  </a:solidFill>
                </a:rPr>
                <a:t>0.00820 </a:t>
              </a:r>
              <a:r>
                <a:rPr lang="en-GB" dirty="0">
                  <a:solidFill>
                    <a:schemeClr val="bg2"/>
                  </a:solidFill>
                </a:rPr>
                <a:t>s</a:t>
              </a:r>
              <a:r>
                <a:rPr lang="en-GB" baseline="30000" dirty="0">
                  <a:solidFill>
                    <a:schemeClr val="bg2"/>
                  </a:solidFill>
                </a:rPr>
                <a:t>-1</a:t>
              </a:r>
              <a:r>
                <a:rPr lang="en-GB" dirty="0">
                  <a:solidFill>
                    <a:schemeClr val="bg2"/>
                  </a:solidFill>
                </a:rPr>
                <a:t> </a:t>
              </a:r>
            </a:p>
            <a:p>
              <a:pPr>
                <a:lnSpc>
                  <a:spcPts val="1800"/>
                </a:lnSpc>
              </a:pPr>
              <a:r>
                <a:rPr lang="nl-NL" dirty="0">
                  <a:solidFill>
                    <a:schemeClr val="bg2"/>
                  </a:solidFill>
                </a:rPr>
                <a:t>	</a:t>
              </a:r>
              <a:endParaRPr lang="en-GB" dirty="0">
                <a:solidFill>
                  <a:schemeClr val="bg2"/>
                </a:solidFill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508" t="-5563" r="51103" b="5563"/>
            <a:stretch/>
          </p:blipFill>
          <p:spPr>
            <a:xfrm>
              <a:off x="1679983" y="1899847"/>
              <a:ext cx="4597988" cy="3008372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-520033" y="1227659"/>
            <a:ext cx="388476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nl-NL" sz="2200" dirty="0" smtClean="0"/>
              <a:t>        </a:t>
            </a:r>
            <a:r>
              <a:rPr lang="en-GB" sz="2200" u="sng" dirty="0" smtClean="0">
                <a:solidFill>
                  <a:schemeClr val="bg2"/>
                </a:solidFill>
              </a:rPr>
              <a:t>Mass transfer </a:t>
            </a:r>
            <a:endParaRPr lang="nl-NL" sz="2200" u="sng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72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154" y="5743367"/>
            <a:ext cx="1524002" cy="10164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642" y="230188"/>
            <a:ext cx="8442796" cy="796973"/>
          </a:xfrm>
        </p:spPr>
        <p:txBody>
          <a:bodyPr/>
          <a:lstStyle/>
          <a:p>
            <a:r>
              <a:rPr lang="en-GB" sz="3200" dirty="0" smtClean="0"/>
              <a:t>Conclusions &amp; Future work</a:t>
            </a:r>
            <a:endParaRPr lang="en-GB" sz="32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 bwMode="auto">
          <a:xfrm>
            <a:off x="369505" y="1412776"/>
            <a:ext cx="8450967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2413" indent="-252413" algn="l" rtl="0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Clr>
                <a:schemeClr val="bg2"/>
              </a:buClr>
              <a:buSzPct val="140000"/>
              <a:buFont typeface="Wingdings" pitchFamily="2" charset="2"/>
              <a:buChar char="§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1pPr>
            <a:lvl2pPr marL="982663" indent="-285750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Clr>
                <a:schemeClr val="bg2"/>
              </a:buClr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2pPr>
            <a:lvl3pPr marL="1879600" indent="-319088" algn="l" rtl="0" fontAlgn="base">
              <a:lnSpc>
                <a:spcPts val="2500"/>
              </a:lnSpc>
              <a:spcBef>
                <a:spcPts val="1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3pPr>
            <a:lvl4pPr marL="2692400" indent="-360363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 baseline="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4pPr>
            <a:lvl5pPr marL="3405188" indent="-352425" algn="l" rtl="0" fontAlgn="base">
              <a:lnSpc>
                <a:spcPts val="2500"/>
              </a:lnSpc>
              <a:spcBef>
                <a:spcPct val="20000"/>
              </a:spcBef>
              <a:spcAft>
                <a:spcPct val="0"/>
              </a:spcAft>
              <a:buSzPct val="115000"/>
              <a:buFont typeface="Verdana" pitchFamily="34" charset="0"/>
              <a:buChar char="●"/>
              <a:defRPr sz="2200" kern="1200">
                <a:solidFill>
                  <a:schemeClr val="bg2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62013" lvl="2" indent="-862013">
              <a:lnSpc>
                <a:spcPct val="100000"/>
              </a:lnSpc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Conclusions</a:t>
            </a:r>
          </a:p>
          <a:p>
            <a:pPr marL="361950" lvl="2" indent="-36195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sz="1600" dirty="0" smtClean="0">
                <a:solidFill>
                  <a:schemeClr val="tx1"/>
                </a:solidFill>
              </a:rPr>
              <a:t>Pluronic </a:t>
            </a:r>
            <a:r>
              <a:rPr lang="en-GB" sz="1600" dirty="0">
                <a:solidFill>
                  <a:schemeClr val="tx1"/>
                </a:solidFill>
              </a:rPr>
              <a:t>F68 is a suitable foaming </a:t>
            </a:r>
            <a:r>
              <a:rPr lang="en-GB" sz="1600" dirty="0" smtClean="0">
                <a:solidFill>
                  <a:schemeClr val="tx1"/>
                </a:solidFill>
              </a:rPr>
              <a:t>agent, despite its low algae holdu</a:t>
            </a:r>
            <a:r>
              <a:rPr lang="en-GB" sz="1600" dirty="0" smtClean="0">
                <a:solidFill>
                  <a:schemeClr val="tx1"/>
                </a:solidFill>
              </a:rPr>
              <a:t>p-&gt;</a:t>
            </a:r>
            <a:endParaRPr lang="en-GB" sz="1600" dirty="0" smtClean="0">
              <a:solidFill>
                <a:schemeClr val="tx1"/>
              </a:solidFill>
            </a:endParaRPr>
          </a:p>
          <a:p>
            <a:pPr marL="361950" lvl="2" indent="-3619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600" dirty="0" smtClean="0">
                <a:solidFill>
                  <a:schemeClr val="tx1"/>
                </a:solidFill>
              </a:rPr>
              <a:t>New reactor design developed, promising preliminary results</a:t>
            </a:r>
            <a:endParaRPr lang="en-GB" sz="2000" dirty="0" smtClean="0">
              <a:solidFill>
                <a:schemeClr val="tx2"/>
              </a:solidFill>
            </a:endParaRPr>
          </a:p>
          <a:p>
            <a:pPr marL="361950" lvl="3" indent="-361950">
              <a:lnSpc>
                <a:spcPct val="100000"/>
              </a:lnSpc>
              <a:buNone/>
            </a:pPr>
            <a:r>
              <a:rPr lang="en-GB" sz="1600" dirty="0">
                <a:solidFill>
                  <a:schemeClr val="tx1"/>
                </a:solidFill>
              </a:rPr>
              <a:t>	</a:t>
            </a:r>
            <a:r>
              <a:rPr lang="en-GB" sz="1600" dirty="0" smtClean="0">
                <a:solidFill>
                  <a:schemeClr val="tx1"/>
                </a:solidFill>
              </a:rPr>
              <a:t>Allowing </a:t>
            </a:r>
            <a:r>
              <a:rPr lang="en-GB" sz="1600" dirty="0" smtClean="0">
                <a:solidFill>
                  <a:schemeClr val="tx1"/>
                </a:solidFill>
              </a:rPr>
              <a:t>for high microalgae and liquid </a:t>
            </a:r>
            <a:r>
              <a:rPr lang="en-GB" sz="1600" dirty="0" smtClean="0">
                <a:solidFill>
                  <a:schemeClr val="tx1"/>
                </a:solidFill>
              </a:rPr>
              <a:t>content</a:t>
            </a:r>
            <a:endParaRPr lang="en-GB" sz="1600" dirty="0">
              <a:solidFill>
                <a:schemeClr val="tx1"/>
              </a:solidFill>
            </a:endParaRPr>
          </a:p>
          <a:p>
            <a:pPr marL="361950" lvl="3" indent="-361950">
              <a:lnSpc>
                <a:spcPct val="100000"/>
              </a:lnSpc>
              <a:buNone/>
            </a:pPr>
            <a:endParaRPr lang="en-GB" sz="1800" dirty="0" smtClean="0"/>
          </a:p>
          <a:p>
            <a:pPr marL="0" lvl="1" indent="0">
              <a:spcBef>
                <a:spcPts val="1200"/>
              </a:spcBef>
              <a:buSzPct val="140000"/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Future work</a:t>
            </a:r>
          </a:p>
          <a:p>
            <a:pPr marL="285750" lvl="1">
              <a:spcBef>
                <a:spcPts val="1200"/>
              </a:spcBef>
              <a:buSzPct val="140000"/>
              <a:buFont typeface="Wingdings" panose="05000000000000000000" pitchFamily="2" charset="2"/>
              <a:buChar char="Ø"/>
            </a:pPr>
            <a:r>
              <a:rPr lang="en-GB" sz="1600" dirty="0">
                <a:solidFill>
                  <a:schemeClr val="tx1"/>
                </a:solidFill>
              </a:rPr>
              <a:t>Finalise </a:t>
            </a:r>
            <a:r>
              <a:rPr lang="en-GB" sz="1600" dirty="0">
                <a:solidFill>
                  <a:schemeClr val="tx1"/>
                </a:solidFill>
              </a:rPr>
              <a:t>m</a:t>
            </a:r>
            <a:r>
              <a:rPr lang="en-GB" sz="1600" dirty="0">
                <a:solidFill>
                  <a:schemeClr val="tx1"/>
                </a:solidFill>
              </a:rPr>
              <a:t>odelling of the </a:t>
            </a:r>
            <a:r>
              <a:rPr lang="en-GB" sz="1600" dirty="0" smtClean="0">
                <a:solidFill>
                  <a:schemeClr val="tx1"/>
                </a:solidFill>
              </a:rPr>
              <a:t>system</a:t>
            </a:r>
          </a:p>
          <a:p>
            <a:pPr marL="285750" lvl="1">
              <a:spcBef>
                <a:spcPts val="1200"/>
              </a:spcBef>
              <a:buSzPct val="140000"/>
              <a:buFont typeface="Wingdings" panose="05000000000000000000" pitchFamily="2" charset="2"/>
              <a:buChar char="Ø"/>
            </a:pPr>
            <a:r>
              <a:rPr lang="en-GB" sz="1600" dirty="0" smtClean="0">
                <a:solidFill>
                  <a:schemeClr val="tx1"/>
                </a:solidFill>
              </a:rPr>
              <a:t>Inoculate the reactor with different strains</a:t>
            </a:r>
          </a:p>
          <a:p>
            <a:pPr marL="285750" lvl="1">
              <a:spcBef>
                <a:spcPts val="1200"/>
              </a:spcBef>
              <a:buSzPct val="140000"/>
              <a:buFont typeface="Wingdings" panose="05000000000000000000" pitchFamily="2" charset="2"/>
              <a:buChar char="Ø"/>
            </a:pPr>
            <a:r>
              <a:rPr lang="en-GB" sz="1600" dirty="0" smtClean="0">
                <a:solidFill>
                  <a:schemeClr val="tx1"/>
                </a:solidFill>
              </a:rPr>
              <a:t>Operate reactor in continuous mode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2" r="30947"/>
          <a:stretch/>
        </p:blipFill>
        <p:spPr>
          <a:xfrm>
            <a:off x="5801709" y="3140967"/>
            <a:ext cx="1450429" cy="3110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6" r="21749"/>
          <a:stretch/>
        </p:blipFill>
        <p:spPr>
          <a:xfrm>
            <a:off x="7668345" y="3140967"/>
            <a:ext cx="1475656" cy="309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53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2" y="332656"/>
            <a:ext cx="9073008" cy="5832648"/>
          </a:xfrm>
          <a:prstGeom prst="rect">
            <a:avLst/>
          </a:prstGeom>
        </p:spPr>
      </p:pic>
      <p:sp>
        <p:nvSpPr>
          <p:cNvPr id="5" name="Sun 4"/>
          <p:cNvSpPr/>
          <p:nvPr/>
        </p:nvSpPr>
        <p:spPr>
          <a:xfrm>
            <a:off x="539552" y="620688"/>
            <a:ext cx="1963072" cy="1728192"/>
          </a:xfrm>
          <a:prstGeom prst="sun">
            <a:avLst/>
          </a:prstGeom>
          <a:solidFill>
            <a:srgbClr val="F5F7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55776" y="2636912"/>
            <a:ext cx="3816424" cy="1296144"/>
          </a:xfrm>
          <a:prstGeom prst="ellipse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275348" y="3212976"/>
            <a:ext cx="2664296" cy="720080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4400" dirty="0" smtClean="0"/>
              <a:t>Thanks!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7066493"/>
      </p:ext>
    </p:extLst>
  </p:cSld>
  <p:clrMapOvr>
    <a:masterClrMapping/>
  </p:clrMapOvr>
</p:sld>
</file>

<file path=ppt/theme/theme1.xml><?xml version="1.0" encoding="utf-8"?>
<a:theme xmlns:a="http://schemas.openxmlformats.org/drawingml/2006/main" name="Wageningen UR">
  <a:themeElements>
    <a:clrScheme name="Wageningen UR witte achtergrond">
      <a:dk1>
        <a:srgbClr val="005172"/>
      </a:dk1>
      <a:lt1>
        <a:srgbClr val="FFFFFF"/>
      </a:lt1>
      <a:dk2>
        <a:srgbClr val="34B233"/>
      </a:dk2>
      <a:lt2>
        <a:srgbClr val="005172"/>
      </a:lt2>
      <a:accent1>
        <a:srgbClr val="519FD7"/>
      </a:accent1>
      <a:accent2>
        <a:srgbClr val="A59D95"/>
      </a:accent2>
      <a:accent3>
        <a:srgbClr val="D5D2CA"/>
      </a:accent3>
      <a:accent4>
        <a:srgbClr val="FF7900"/>
      </a:accent4>
      <a:accent5>
        <a:srgbClr val="00549F"/>
      </a:accent5>
      <a:accent6>
        <a:srgbClr val="000000"/>
      </a:accent6>
      <a:hlink>
        <a:srgbClr val="00549F"/>
      </a:hlink>
      <a:folHlink>
        <a:srgbClr val="000000"/>
      </a:folHlink>
    </a:clrScheme>
    <a:fontScheme name="Wageningen UR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accent3"/>
        </a:solidFill>
      </a:spPr>
      <a:bodyPr wrap="none" rtlCol="0">
        <a:spAutoFit/>
      </a:bodyPr>
      <a:lstStyle>
        <a:defPPr>
          <a:lnSpc>
            <a:spcPts val="1800"/>
          </a:lnSpc>
          <a:defRPr sz="1400" dirty="0" err="1" smtClean="0">
            <a:latin typeface="Verdana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9088</TotalTime>
  <Words>1343</Words>
  <Application>Microsoft Office PowerPoint</Application>
  <PresentationFormat>On-screen Show (4:3)</PresentationFormat>
  <Paragraphs>237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Wageningen UR</vt:lpstr>
      <vt:lpstr>PowerPoint Presentation</vt:lpstr>
      <vt:lpstr>PowerPoint Presentation</vt:lpstr>
      <vt:lpstr>PowerPoint Presentation</vt:lpstr>
      <vt:lpstr>New reactor design!</vt:lpstr>
      <vt:lpstr>New reactor design</vt:lpstr>
      <vt:lpstr>New reactor design</vt:lpstr>
      <vt:lpstr>Model development overview </vt:lpstr>
      <vt:lpstr>Model development I/III- liquid fraction </vt:lpstr>
      <vt:lpstr>Model development II/III - Light</vt:lpstr>
      <vt:lpstr>Model development III/III – Mass transfer</vt:lpstr>
      <vt:lpstr>Model development III/III – Mass transfer </vt:lpstr>
      <vt:lpstr>Conclusions &amp; Future work</vt:lpstr>
      <vt:lpstr>PowerPoint Presentation</vt:lpstr>
    </vt:vector>
  </TitlesOfParts>
  <Company>Wageningen UR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Janoska, Agnes</dc:creator>
  <cp:lastModifiedBy>Janoska, Agnes</cp:lastModifiedBy>
  <cp:revision>254</cp:revision>
  <cp:lastPrinted>2015-04-29T16:54:56Z</cp:lastPrinted>
  <dcterms:created xsi:type="dcterms:W3CDTF">2015-04-27T20:25:27Z</dcterms:created>
  <dcterms:modified xsi:type="dcterms:W3CDTF">2016-11-10T16:09:31Z</dcterms:modified>
</cp:coreProperties>
</file>